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70864E-E502-40ED-A43F-66B29889D52B}" v="1" dt="2026-02-26T20:42:10.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42:13.562" v="3" actId="1076"/>
      <pc:docMkLst>
        <pc:docMk/>
      </pc:docMkLst>
      <pc:sldChg chg="addSp modSp mod">
        <pc:chgData name="Jennifer Lyons" userId="ff58536e-2db9-4ac8-a964-43e31d416291" providerId="ADAL" clId="{24787826-D830-469E-BBA2-46817BFDAAE6}" dt="2026-02-26T20:42:13.562" v="3" actId="1076"/>
        <pc:sldMkLst>
          <pc:docMk/>
          <pc:sldMk cId="3565125401" sldId="265"/>
        </pc:sldMkLst>
        <pc:picChg chg="add mod">
          <ac:chgData name="Jennifer Lyons" userId="ff58536e-2db9-4ac8-a964-43e31d416291" providerId="ADAL" clId="{24787826-D830-469E-BBA2-46817BFDAAE6}" dt="2026-02-26T20:42:13.562" v="3" actId="1076"/>
          <ac:picMkLst>
            <pc:docMk/>
            <pc:sldMk cId="3565125401" sldId="265"/>
            <ac:picMk id="4" creationId="{CBDE59F1-EB61-E266-F867-7D299F04BDE8}"/>
          </ac:picMkLst>
        </pc:picChg>
        <pc:picChg chg="mod">
          <ac:chgData name="Jennifer Lyons" userId="ff58536e-2db9-4ac8-a964-43e31d416291" providerId="ADAL" clId="{24787826-D830-469E-BBA2-46817BFDAAE6}" dt="2026-02-26T20:42:07.960" v="0" actId="1076"/>
          <ac:picMkLst>
            <pc:docMk/>
            <pc:sldMk cId="3565125401" sldId="265"/>
            <ac:picMk id="6" creationId="{AD142D94-1A00-9FEC-0EE7-719B9301273D}"/>
          </ac:picMkLst>
        </pc:picChg>
        <pc:picChg chg="mod">
          <ac:chgData name="Jennifer Lyons" userId="ff58536e-2db9-4ac8-a964-43e31d416291" providerId="ADAL" clId="{24787826-D830-469E-BBA2-46817BFDAAE6}" dt="2026-02-26T20:42:09.362" v="1" actId="1076"/>
          <ac:picMkLst>
            <pc:docMk/>
            <pc:sldMk cId="3565125401" sldId="265"/>
            <ac:picMk id="8" creationId="{AAE99AB8-2F16-DA22-BB44-C429241F63A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0.5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1572165" y="4156590"/>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7517388" y="4346270"/>
            <a:ext cx="2843339" cy="1218997"/>
          </a:xfrm>
          <a:prstGeom prst="rect">
            <a:avLst/>
          </a:prstGeom>
        </p:spPr>
      </p:pic>
      <p:pic>
        <p:nvPicPr>
          <p:cNvPr id="4" name="Picture 3">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6202" y="4230563"/>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1237337"/>
          </a:xfrm>
        </p:spPr>
        <p:txBody>
          <a:bodyPr>
            <a:normAutofit fontScale="90000"/>
          </a:bodyPr>
          <a:lstStyle/>
          <a:p>
            <a:r>
              <a:rPr lang="en-US" sz="3200" dirty="0">
                <a:solidFill>
                  <a:schemeClr val="tx2">
                    <a:lumMod val="75000"/>
                    <a:lumOff val="25000"/>
                  </a:schemeClr>
                </a:solidFill>
              </a:rPr>
              <a:t>Overview, Target Audience, and Learning Objectives: Compounding Knowledge: Strong Bodies, Safe Compounding: Preventing Repetitive Injuries in the Cleanroom</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p:txBody>
          <a:bodyPr>
            <a:normAutofit/>
          </a:bodyPr>
          <a:lstStyle/>
          <a:p>
            <a:r>
              <a:rPr lang="en-US" sz="1500" b="1" u="sng" dirty="0"/>
              <a:t>PURPOSE</a:t>
            </a:r>
            <a:r>
              <a:rPr lang="en-US" sz="1500" dirty="0"/>
              <a:t>: Sterile compounding often involves repetitive motions and static postures, increasing the risk of musculoskeletal injuries. This session focuses on ergonomic best practices, stretching techniques, workstation design, and scheduling strategies to reduce repetitive stress injuries in the cleanroom. Attendees will leave with actionable tips to protect themselves and their teams from long-term harm.</a:t>
            </a:r>
          </a:p>
          <a:p>
            <a:endParaRPr lang="en-US" sz="1500" b="1" u="sng" dirty="0"/>
          </a:p>
          <a:p>
            <a:r>
              <a:rPr lang="en-US" sz="1500" b="1" u="sng" dirty="0"/>
              <a:t>TARGET AUDIENCE</a:t>
            </a:r>
            <a:r>
              <a:rPr lang="en-US" sz="1500" dirty="0"/>
              <a:t>:  The professional audience for which this CE activity has been designed includes Pharmacists, Pharmacy Technicians, Nurses, Dietitians and other non-clinical infusion providers. </a:t>
            </a:r>
          </a:p>
          <a:p>
            <a:endParaRPr lang="en-US" sz="1500" dirty="0"/>
          </a:p>
          <a:p>
            <a:r>
              <a:rPr lang="en-US" sz="1500" b="1" u="sng" dirty="0"/>
              <a:t>LEARNING OBJECTIVES</a:t>
            </a:r>
            <a:r>
              <a:rPr lang="en-US" sz="1500" dirty="0"/>
              <a:t>:  The learning objectives for this activity are as follows:</a:t>
            </a:r>
          </a:p>
          <a:p>
            <a:pPr lvl="1"/>
            <a:r>
              <a:rPr lang="en-US" sz="1400" dirty="0"/>
              <a:t>Identify common ergonomic risks associated with sterile compounding, including repetitive motions and static postures.</a:t>
            </a:r>
          </a:p>
          <a:p>
            <a:pPr lvl="1"/>
            <a:r>
              <a:rPr lang="en-US" sz="1400" dirty="0"/>
              <a:t>Apply ergonomic principles, workstation optimization, and stretching techniques to reduce musculoskeletal injury risk.</a:t>
            </a:r>
          </a:p>
          <a:p>
            <a:pPr lvl="1"/>
            <a:r>
              <a:rPr lang="en-US" sz="1400" dirty="0"/>
              <a:t>Develop strategies such as break scheduling and workflow design to promote long-term cleanroom staff health.</a:t>
            </a:r>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EF51B4CF-3314-46D7-9120-8ED5DA1410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TotalTime>
  <Words>375</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Compounding Knowledge: Strong Bodies, Safe Compounding: Preventing Repetitive Injuries in the Cleanroom</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2026-02-26T20:42:20Z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