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D6666A-AC71-4C39-BEB4-E8D79E8A2F7A}" v="15" dt="2025-12-02T20:40:38.6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06ABDCD5-B63D-418B-B156-814034CC1B81}"/>
    <pc:docChg chg="custSel addSld modSld">
      <pc:chgData name="Jennifer Lyons" userId="ff58536e-2db9-4ac8-a964-43e31d416291" providerId="ADAL" clId="{06ABDCD5-B63D-418B-B156-814034CC1B81}" dt="2025-12-02T21:23:31.647" v="270" actId="20577"/>
      <pc:docMkLst>
        <pc:docMk/>
      </pc:docMkLst>
      <pc:sldChg chg="modSp mod">
        <pc:chgData name="Jennifer Lyons" userId="ff58536e-2db9-4ac8-a964-43e31d416291" providerId="ADAL" clId="{06ABDCD5-B63D-418B-B156-814034CC1B81}" dt="2025-12-02T20:36:55.990" v="111" actId="255"/>
        <pc:sldMkLst>
          <pc:docMk/>
          <pc:sldMk cId="2201271684" sldId="259"/>
        </pc:sldMkLst>
        <pc:spChg chg="mod">
          <ac:chgData name="Jennifer Lyons" userId="ff58536e-2db9-4ac8-a964-43e31d416291" providerId="ADAL" clId="{06ABDCD5-B63D-418B-B156-814034CC1B81}" dt="2025-12-02T20:36:04.930" v="102" actId="20577"/>
          <ac:spMkLst>
            <pc:docMk/>
            <pc:sldMk cId="2201271684" sldId="259"/>
            <ac:spMk id="2" creationId="{956A5EDB-1B8A-44F2-160D-AE0C7D4CE60C}"/>
          </ac:spMkLst>
        </pc:spChg>
        <pc:spChg chg="mod">
          <ac:chgData name="Jennifer Lyons" userId="ff58536e-2db9-4ac8-a964-43e31d416291" providerId="ADAL" clId="{06ABDCD5-B63D-418B-B156-814034CC1B81}" dt="2025-12-02T20:36:55.990" v="111" actId="255"/>
          <ac:spMkLst>
            <pc:docMk/>
            <pc:sldMk cId="2201271684" sldId="259"/>
            <ac:spMk id="3" creationId="{115A6905-D76D-1C99-4A43-B3288F50EE28}"/>
          </ac:spMkLst>
        </pc:spChg>
      </pc:sldChg>
      <pc:sldChg chg="addSp modSp mod">
        <pc:chgData name="Jennifer Lyons" userId="ff58536e-2db9-4ac8-a964-43e31d416291" providerId="ADAL" clId="{06ABDCD5-B63D-418B-B156-814034CC1B81}" dt="2025-12-02T21:23:31.647" v="270" actId="20577"/>
        <pc:sldMkLst>
          <pc:docMk/>
          <pc:sldMk cId="3565125401" sldId="265"/>
        </pc:sldMkLst>
        <pc:spChg chg="mod">
          <ac:chgData name="Jennifer Lyons" userId="ff58536e-2db9-4ac8-a964-43e31d416291" providerId="ADAL" clId="{06ABDCD5-B63D-418B-B156-814034CC1B81}" dt="2025-12-02T21:23:31.647" v="270" actId="20577"/>
          <ac:spMkLst>
            <pc:docMk/>
            <pc:sldMk cId="3565125401" sldId="265"/>
            <ac:spMk id="3" creationId="{144E0E91-33BF-3AC5-D459-9173EAFC44B9}"/>
          </ac:spMkLst>
        </pc:spChg>
        <pc:graphicFrameChg chg="add mod modGraphic">
          <ac:chgData name="Jennifer Lyons" userId="ff58536e-2db9-4ac8-a964-43e31d416291" providerId="ADAL" clId="{06ABDCD5-B63D-418B-B156-814034CC1B81}" dt="2025-12-02T20:16:56.797" v="28" actId="113"/>
          <ac:graphicFrameMkLst>
            <pc:docMk/>
            <pc:sldMk cId="3565125401" sldId="265"/>
            <ac:graphicFrameMk id="4" creationId="{673BAC70-DF14-DAF3-91E4-5F5CDC1A3D20}"/>
          </ac:graphicFrameMkLst>
        </pc:graphicFrameChg>
        <pc:picChg chg="mod">
          <ac:chgData name="Jennifer Lyons" userId="ff58536e-2db9-4ac8-a964-43e31d416291" providerId="ADAL" clId="{06ABDCD5-B63D-418B-B156-814034CC1B81}" dt="2025-12-02T20:12:39.960" v="21" actId="1076"/>
          <ac:picMkLst>
            <pc:docMk/>
            <pc:sldMk cId="3565125401" sldId="265"/>
            <ac:picMk id="6" creationId="{AD142D94-1A00-9FEC-0EE7-719B9301273D}"/>
          </ac:picMkLst>
        </pc:picChg>
        <pc:picChg chg="mod">
          <ac:chgData name="Jennifer Lyons" userId="ff58536e-2db9-4ac8-a964-43e31d416291" providerId="ADAL" clId="{06ABDCD5-B63D-418B-B156-814034CC1B81}" dt="2025-12-02T20:12:42.479" v="22" actId="1076"/>
          <ac:picMkLst>
            <pc:docMk/>
            <pc:sldMk cId="3565125401" sldId="265"/>
            <ac:picMk id="8" creationId="{AAE99AB8-2F16-DA22-BB44-C429241F63A4}"/>
          </ac:picMkLst>
        </pc:picChg>
      </pc:sldChg>
      <pc:sldChg chg="modSp add mod">
        <pc:chgData name="Jennifer Lyons" userId="ff58536e-2db9-4ac8-a964-43e31d416291" providerId="ADAL" clId="{06ABDCD5-B63D-418B-B156-814034CC1B81}" dt="2025-12-02T20:39:16.792" v="190" actId="14100"/>
        <pc:sldMkLst>
          <pc:docMk/>
          <pc:sldMk cId="2023715182" sldId="266"/>
        </pc:sldMkLst>
        <pc:spChg chg="mod">
          <ac:chgData name="Jennifer Lyons" userId="ff58536e-2db9-4ac8-a964-43e31d416291" providerId="ADAL" clId="{06ABDCD5-B63D-418B-B156-814034CC1B81}" dt="2025-12-02T20:38:27.296" v="175" actId="20577"/>
          <ac:spMkLst>
            <pc:docMk/>
            <pc:sldMk cId="2023715182" sldId="266"/>
            <ac:spMk id="2" creationId="{5BDCE221-2F3C-9AC6-205F-E678E927B08D}"/>
          </ac:spMkLst>
        </pc:spChg>
        <pc:spChg chg="mod">
          <ac:chgData name="Jennifer Lyons" userId="ff58536e-2db9-4ac8-a964-43e31d416291" providerId="ADAL" clId="{06ABDCD5-B63D-418B-B156-814034CC1B81}" dt="2025-12-02T20:39:16.792" v="190" actId="14100"/>
          <ac:spMkLst>
            <pc:docMk/>
            <pc:sldMk cId="2023715182" sldId="266"/>
            <ac:spMk id="3" creationId="{82EE96CE-80EF-C531-91AF-365397E4F798}"/>
          </ac:spMkLst>
        </pc:spChg>
      </pc:sldChg>
      <pc:sldChg chg="modSp add mod">
        <pc:chgData name="Jennifer Lyons" userId="ff58536e-2db9-4ac8-a964-43e31d416291" providerId="ADAL" clId="{06ABDCD5-B63D-418B-B156-814034CC1B81}" dt="2025-12-02T20:40:43.809" v="265" actId="255"/>
        <pc:sldMkLst>
          <pc:docMk/>
          <pc:sldMk cId="1979233190" sldId="267"/>
        </pc:sldMkLst>
        <pc:spChg chg="mod">
          <ac:chgData name="Jennifer Lyons" userId="ff58536e-2db9-4ac8-a964-43e31d416291" providerId="ADAL" clId="{06ABDCD5-B63D-418B-B156-814034CC1B81}" dt="2025-12-02T20:40:02.174" v="251" actId="20577"/>
          <ac:spMkLst>
            <pc:docMk/>
            <pc:sldMk cId="1979233190" sldId="267"/>
            <ac:spMk id="2" creationId="{3E881FF0-BE13-76A3-6FF0-7033131E97E0}"/>
          </ac:spMkLst>
        </pc:spChg>
        <pc:spChg chg="mod">
          <ac:chgData name="Jennifer Lyons" userId="ff58536e-2db9-4ac8-a964-43e31d416291" providerId="ADAL" clId="{06ABDCD5-B63D-418B-B156-814034CC1B81}" dt="2025-12-02T20:40:43.809" v="265" actId="255"/>
          <ac:spMkLst>
            <pc:docMk/>
            <pc:sldMk cId="1979233190" sldId="267"/>
            <ac:spMk id="3" creationId="{4B8BF760-F813-DAC5-66BC-A2C19BE4E99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a:t>
            </a:r>
            <a:r>
              <a:rPr lang="en-US" sz="2800">
                <a:solidFill>
                  <a:srgbClr val="000000"/>
                </a:solidFill>
                <a:effectLst/>
                <a:ea typeface="Times New Roman" panose="02020603050405020304" pitchFamily="18" charset="0"/>
                <a:cs typeface="Calibri Light" panose="020F0302020204030204" pitchFamily="34" charset="0"/>
              </a:rPr>
              <a:t>will receive </a:t>
            </a:r>
            <a:r>
              <a:rPr lang="en-US" sz="2800" dirty="0">
                <a:solidFill>
                  <a:srgbClr val="000000"/>
                </a:solidFill>
                <a:effectLst/>
                <a:ea typeface="Times New Roman" panose="02020603050405020304" pitchFamily="18" charset="0"/>
                <a:cs typeface="Calibri Light" panose="020F0302020204030204" pitchFamily="34" charset="0"/>
              </a:rPr>
              <a:t>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sz="1400" dirty="0"/>
          </a:p>
          <a:p>
            <a:pPr marL="0" indent="0">
              <a:buNone/>
            </a:pPr>
            <a:endParaRPr lang="en-US" sz="1400"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965492" y="4560103"/>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510461" y="4560103"/>
            <a:ext cx="2843339" cy="1218997"/>
          </a:xfrm>
          <a:prstGeom prst="rect">
            <a:avLst/>
          </a:prstGeom>
        </p:spPr>
      </p:pic>
      <p:graphicFrame>
        <p:nvGraphicFramePr>
          <p:cNvPr id="4" name="Table 3">
            <a:extLst>
              <a:ext uri="{FF2B5EF4-FFF2-40B4-BE49-F238E27FC236}">
                <a16:creationId xmlns:a16="http://schemas.microsoft.com/office/drawing/2014/main" id="{673BAC70-DF14-DAF3-91E4-5F5CDC1A3D20}"/>
              </a:ext>
            </a:extLst>
          </p:cNvPr>
          <p:cNvGraphicFramePr>
            <a:graphicFrameLocks noGrp="1"/>
          </p:cNvGraphicFramePr>
          <p:nvPr>
            <p:extLst>
              <p:ext uri="{D42A27DB-BD31-4B8C-83A1-F6EECF244321}">
                <p14:modId xmlns:p14="http://schemas.microsoft.com/office/powerpoint/2010/main" val="4087952009"/>
              </p:ext>
            </p:extLst>
          </p:nvPr>
        </p:nvGraphicFramePr>
        <p:xfrm>
          <a:off x="2317687" y="3209740"/>
          <a:ext cx="7010400" cy="952500"/>
        </p:xfrm>
        <a:graphic>
          <a:graphicData uri="http://schemas.openxmlformats.org/drawingml/2006/table">
            <a:tbl>
              <a:tblPr>
                <a:tableStyleId>{5C22544A-7EE6-4342-B048-85BDC9FD1C3A}</a:tableStyleId>
              </a:tblPr>
              <a:tblGrid>
                <a:gridCol w="6362700">
                  <a:extLst>
                    <a:ext uri="{9D8B030D-6E8A-4147-A177-3AD203B41FA5}">
                      <a16:colId xmlns:a16="http://schemas.microsoft.com/office/drawing/2014/main" val="1682428573"/>
                    </a:ext>
                  </a:extLst>
                </a:gridCol>
                <a:gridCol w="647700">
                  <a:extLst>
                    <a:ext uri="{9D8B030D-6E8A-4147-A177-3AD203B41FA5}">
                      <a16:colId xmlns:a16="http://schemas.microsoft.com/office/drawing/2014/main" val="1816832856"/>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356645636"/>
                  </a:ext>
                </a:extLst>
              </a:tr>
              <a:tr h="238125">
                <a:tc>
                  <a:txBody>
                    <a:bodyPr/>
                    <a:lstStyle/>
                    <a:p>
                      <a:pPr algn="l" fontAlgn="b">
                        <a:buNone/>
                      </a:pPr>
                      <a:r>
                        <a:rPr lang="en-US" sz="1400" u="none" strike="noStrike">
                          <a:effectLst/>
                        </a:rPr>
                        <a:t>Nurse Bytes: Steps to Ensure a Smooth Subcutaneous Infusion</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316298099"/>
                  </a:ext>
                </a:extLst>
              </a:tr>
              <a:tr h="238125">
                <a:tc>
                  <a:txBody>
                    <a:bodyPr/>
                    <a:lstStyle/>
                    <a:p>
                      <a:pPr algn="l" fontAlgn="b">
                        <a:buNone/>
                      </a:pPr>
                      <a:r>
                        <a:rPr lang="en-US" sz="1400" u="none" strike="noStrike">
                          <a:effectLst/>
                        </a:rPr>
                        <a:t>Nurse Necessities: Nurse Considerations for Subcutaneous Infusions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29872135"/>
                  </a:ext>
                </a:extLst>
              </a:tr>
              <a:tr h="238125">
                <a:tc>
                  <a:txBody>
                    <a:bodyPr/>
                    <a:lstStyle/>
                    <a:p>
                      <a:pPr algn="l" fontAlgn="b">
                        <a:buNone/>
                      </a:pPr>
                      <a:r>
                        <a:rPr lang="en-US" sz="1400" u="none" strike="noStrike">
                          <a:effectLst/>
                        </a:rPr>
                        <a:t>Nurse Bytes: Strategies for Teaching Patients Subcutaneous Infusions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144460822"/>
                  </a:ext>
                </a:extLst>
              </a:tr>
            </a:tbl>
          </a:graphicData>
        </a:graphic>
      </p:graphicFrame>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6"/>
            <a:ext cx="10515600" cy="739398"/>
          </a:xfrm>
        </p:spPr>
        <p:txBody>
          <a:bodyPr>
            <a:normAutofit fontScale="90000"/>
          </a:bodyPr>
          <a:lstStyle/>
          <a:p>
            <a:r>
              <a:rPr lang="en-US" sz="3200" dirty="0">
                <a:solidFill>
                  <a:schemeClr val="tx2">
                    <a:lumMod val="75000"/>
                    <a:lumOff val="25000"/>
                  </a:schemeClr>
                </a:solidFill>
              </a:rPr>
              <a:t>Overview, Target Audience, and Learning Objectives: Nurse Bytes: Steps to Ensure a Smooth Subcutaneous Infusion</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249378"/>
            <a:ext cx="10515600" cy="4927585"/>
          </a:xfrm>
        </p:spPr>
        <p:txBody>
          <a:bodyPr>
            <a:normAutofit/>
          </a:bodyPr>
          <a:lstStyle/>
          <a:p>
            <a:r>
              <a:rPr lang="en-US" sz="2000" b="1" u="sng" dirty="0"/>
              <a:t>PURPOSE</a:t>
            </a:r>
            <a:r>
              <a:rPr lang="en-US" sz="2000" dirty="0"/>
              <a:t>: This session outlines the practical steps home infusion nurses should take to ensure patients receive safe, effective, and efficient subcutaneous infusions.</a:t>
            </a:r>
          </a:p>
          <a:p>
            <a:endParaRPr lang="en-US" sz="2000" b="1" u="sng" dirty="0"/>
          </a:p>
          <a:p>
            <a:r>
              <a:rPr lang="en-US" sz="2000" b="1" u="sng" dirty="0"/>
              <a:t>TARGET AUDIENCE</a:t>
            </a:r>
            <a:r>
              <a:rPr lang="en-US" sz="2000" dirty="0"/>
              <a:t>:  </a:t>
            </a:r>
            <a:r>
              <a:rPr lang="en-US" sz="1800" dirty="0"/>
              <a:t>The professional audience for which this CE activity has been designed includes Pharmacists, Pharmacy Technicians, Nurses, Dietitians and other non-clinical infusion providers. </a:t>
            </a:r>
          </a:p>
          <a:p>
            <a:endParaRPr lang="en-US" sz="2000" dirty="0"/>
          </a:p>
          <a:p>
            <a:r>
              <a:rPr lang="en-US" sz="2000" b="1" u="sng" dirty="0"/>
              <a:t>LEARNING OBJECTIVES</a:t>
            </a:r>
            <a:r>
              <a:rPr lang="en-US" sz="2000" dirty="0"/>
              <a:t>:  The learning objectives for this activity are as follows:</a:t>
            </a:r>
          </a:p>
          <a:p>
            <a:pPr lvl="1"/>
            <a:r>
              <a:rPr lang="en-US" sz="2000" dirty="0"/>
              <a:t>Identify key steps to prepare for a safe SC infusion.</a:t>
            </a:r>
          </a:p>
          <a:p>
            <a:pPr lvl="1"/>
            <a:r>
              <a:rPr lang="en-US" sz="2000" dirty="0"/>
              <a:t>Demonstrate effective communication and assessment during visits.</a:t>
            </a:r>
          </a:p>
          <a:p>
            <a:pPr lvl="1"/>
            <a:r>
              <a:rPr lang="en-US" sz="2000" dirty="0"/>
              <a:t>Apply best practices for monitoring, teaching, and post-care follow-up.</a:t>
            </a:r>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D1C1D-20C4-384C-D57F-439BADAC61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CE221-2F3C-9AC6-205F-E678E927B08D}"/>
              </a:ext>
            </a:extLst>
          </p:cNvPr>
          <p:cNvSpPr>
            <a:spLocks noGrp="1"/>
          </p:cNvSpPr>
          <p:nvPr>
            <p:ph type="title"/>
          </p:nvPr>
        </p:nvSpPr>
        <p:spPr>
          <a:xfrm>
            <a:off x="838200" y="365126"/>
            <a:ext cx="10515600" cy="739398"/>
          </a:xfrm>
        </p:spPr>
        <p:txBody>
          <a:bodyPr>
            <a:normAutofit fontScale="90000"/>
          </a:bodyPr>
          <a:lstStyle/>
          <a:p>
            <a:r>
              <a:rPr lang="en-US" sz="3200" dirty="0">
                <a:solidFill>
                  <a:schemeClr val="tx2">
                    <a:lumMod val="75000"/>
                    <a:lumOff val="25000"/>
                  </a:schemeClr>
                </a:solidFill>
              </a:rPr>
              <a:t>Overview, Target Audience, and Learning Objectives: Nurse Necessities: Nurse Considerations for Subcutaneous Infusions</a:t>
            </a:r>
          </a:p>
        </p:txBody>
      </p:sp>
      <p:sp>
        <p:nvSpPr>
          <p:cNvPr id="3" name="Content Placeholder 2">
            <a:extLst>
              <a:ext uri="{FF2B5EF4-FFF2-40B4-BE49-F238E27FC236}">
                <a16:creationId xmlns:a16="http://schemas.microsoft.com/office/drawing/2014/main" id="{82EE96CE-80EF-C531-91AF-365397E4F798}"/>
              </a:ext>
            </a:extLst>
          </p:cNvPr>
          <p:cNvSpPr>
            <a:spLocks noGrp="1"/>
          </p:cNvSpPr>
          <p:nvPr>
            <p:ph idx="1"/>
          </p:nvPr>
        </p:nvSpPr>
        <p:spPr>
          <a:xfrm>
            <a:off x="838200" y="1348966"/>
            <a:ext cx="10515600" cy="4827997"/>
          </a:xfrm>
        </p:spPr>
        <p:txBody>
          <a:bodyPr>
            <a:normAutofit/>
          </a:bodyPr>
          <a:lstStyle/>
          <a:p>
            <a:r>
              <a:rPr lang="en-US" sz="2000" b="1" u="sng" dirty="0"/>
              <a:t>PURPOSE</a:t>
            </a:r>
            <a:r>
              <a:rPr lang="en-US" sz="2000" dirty="0"/>
              <a:t>: </a:t>
            </a:r>
            <a:r>
              <a:rPr lang="en-US" sz="1600" dirty="0"/>
              <a:t>This session provides specific interventions that home infusion nurses should take when providing subcutaneous infusion therapy to patients. Participants will also receive standards of care and best practices that support the nurse considerations to promote safety, accuracy, and quality of care.</a:t>
            </a:r>
          </a:p>
          <a:p>
            <a:endParaRPr lang="en-US" sz="2000" b="1" u="sng" dirty="0"/>
          </a:p>
          <a:p>
            <a:r>
              <a:rPr lang="en-US" sz="2000" b="1" u="sng" dirty="0"/>
              <a:t>TARGET AUDIENCE</a:t>
            </a:r>
            <a:r>
              <a:rPr lang="en-US" sz="2000" dirty="0"/>
              <a:t>:  </a:t>
            </a:r>
            <a:r>
              <a:rPr lang="en-US" sz="1800" dirty="0"/>
              <a:t>The professional audience for which this CE activity has been designed includes Pharmacists, Pharmacy Technicians, Nurses, Dietitians and other non-clinical infusion providers. </a:t>
            </a:r>
          </a:p>
          <a:p>
            <a:endParaRPr lang="en-US" sz="2000" dirty="0"/>
          </a:p>
          <a:p>
            <a:r>
              <a:rPr lang="en-US" sz="2000" b="1" u="sng" dirty="0"/>
              <a:t>LEARNING OBJECTIVES</a:t>
            </a:r>
            <a:r>
              <a:rPr lang="en-US" sz="2000" dirty="0"/>
              <a:t>:  The learning objectives for this activity are as follows:</a:t>
            </a:r>
          </a:p>
          <a:p>
            <a:pPr lvl="1"/>
            <a:r>
              <a:rPr lang="en-US" sz="1600" dirty="0"/>
              <a:t>Describe essential nursing steps for subcutaneous (SC) infusions.</a:t>
            </a:r>
          </a:p>
          <a:p>
            <a:pPr lvl="1"/>
            <a:r>
              <a:rPr lang="en-US" sz="1600" dirty="0"/>
              <a:t>Discuss strategies to enhance safety and patient comfort.</a:t>
            </a:r>
          </a:p>
          <a:p>
            <a:pPr lvl="1"/>
            <a:r>
              <a:rPr lang="en-US" sz="1600" dirty="0"/>
              <a:t>Apply best practices for infusion setup, monitoring, and documentation.</a:t>
            </a:r>
          </a:p>
        </p:txBody>
      </p:sp>
    </p:spTree>
    <p:extLst>
      <p:ext uri="{BB962C8B-B14F-4D97-AF65-F5344CB8AC3E}">
        <p14:creationId xmlns:p14="http://schemas.microsoft.com/office/powerpoint/2010/main" val="2023715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1BC6C-FD84-4A76-728D-E509B2D4EB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81FF0-BE13-76A3-6FF0-7033131E97E0}"/>
              </a:ext>
            </a:extLst>
          </p:cNvPr>
          <p:cNvSpPr>
            <a:spLocks noGrp="1"/>
          </p:cNvSpPr>
          <p:nvPr>
            <p:ph type="title"/>
          </p:nvPr>
        </p:nvSpPr>
        <p:spPr>
          <a:xfrm>
            <a:off x="838200" y="365126"/>
            <a:ext cx="10515600" cy="739398"/>
          </a:xfrm>
        </p:spPr>
        <p:txBody>
          <a:bodyPr>
            <a:normAutofit fontScale="90000"/>
          </a:bodyPr>
          <a:lstStyle/>
          <a:p>
            <a:r>
              <a:rPr lang="en-US" sz="3200" dirty="0">
                <a:solidFill>
                  <a:schemeClr val="tx2">
                    <a:lumMod val="75000"/>
                    <a:lumOff val="25000"/>
                  </a:schemeClr>
                </a:solidFill>
              </a:rPr>
              <a:t>Overview, Target Audience, and Learning Objectives: Nurse Bytes: Strategies for Teaching Patients Subcutaneous Infusions</a:t>
            </a:r>
          </a:p>
        </p:txBody>
      </p:sp>
      <p:sp>
        <p:nvSpPr>
          <p:cNvPr id="3" name="Content Placeholder 2">
            <a:extLst>
              <a:ext uri="{FF2B5EF4-FFF2-40B4-BE49-F238E27FC236}">
                <a16:creationId xmlns:a16="http://schemas.microsoft.com/office/drawing/2014/main" id="{4B8BF760-F813-DAC5-66BC-A2C19BE4E995}"/>
              </a:ext>
            </a:extLst>
          </p:cNvPr>
          <p:cNvSpPr>
            <a:spLocks noGrp="1"/>
          </p:cNvSpPr>
          <p:nvPr>
            <p:ph idx="1"/>
          </p:nvPr>
        </p:nvSpPr>
        <p:spPr>
          <a:xfrm>
            <a:off x="838200" y="1249378"/>
            <a:ext cx="10515600" cy="4927585"/>
          </a:xfrm>
        </p:spPr>
        <p:txBody>
          <a:bodyPr>
            <a:normAutofit/>
          </a:bodyPr>
          <a:lstStyle/>
          <a:p>
            <a:r>
              <a:rPr lang="en-US" sz="2000" b="1" u="sng" dirty="0"/>
              <a:t>PURPOSE</a:t>
            </a:r>
            <a:r>
              <a:rPr lang="en-US" sz="2000" dirty="0"/>
              <a:t>: This session will provide home infusion nurses with strategies for teaching patients how to self-administer subcutaneous infusions. </a:t>
            </a:r>
          </a:p>
          <a:p>
            <a:endParaRPr lang="en-US" sz="2000" b="1" u="sng" dirty="0"/>
          </a:p>
          <a:p>
            <a:r>
              <a:rPr lang="en-US" sz="2000" b="1" u="sng" dirty="0"/>
              <a:t>TARGET AUDIENCE</a:t>
            </a:r>
            <a:r>
              <a:rPr lang="en-US" sz="2000" dirty="0"/>
              <a:t>:  </a:t>
            </a:r>
            <a:r>
              <a:rPr lang="en-US" sz="1800" dirty="0"/>
              <a:t>The professional audience for which this CE activity has been designed includes Pharmacists, Pharmacy Technicians, Nurses, Dietitians and other non-clinical infusion providers. </a:t>
            </a:r>
          </a:p>
          <a:p>
            <a:endParaRPr lang="en-US" sz="2000" dirty="0"/>
          </a:p>
          <a:p>
            <a:r>
              <a:rPr lang="en-US" sz="2000" b="1" u="sng" dirty="0"/>
              <a:t>LEARNING OBJECTIVES</a:t>
            </a:r>
            <a:r>
              <a:rPr lang="en-US" sz="2000" dirty="0"/>
              <a:t>:  The learning objectives for this activity are as follows:</a:t>
            </a:r>
          </a:p>
          <a:p>
            <a:pPr lvl="1"/>
            <a:r>
              <a:rPr lang="en-US" sz="1800" dirty="0"/>
              <a:t>Describe key steps for effective patient education and skill-building.</a:t>
            </a:r>
          </a:p>
          <a:p>
            <a:pPr lvl="1"/>
            <a:r>
              <a:rPr lang="en-US" sz="1800" dirty="0"/>
              <a:t>Discuss strategies to promote confidence and safety during training.</a:t>
            </a:r>
          </a:p>
          <a:p>
            <a:pPr lvl="1"/>
            <a:r>
              <a:rPr lang="en-US" sz="1800" dirty="0"/>
              <a:t>Explain how to tailor teaching to accommodate varying learning styles and needs.</a:t>
            </a:r>
          </a:p>
        </p:txBody>
      </p:sp>
    </p:spTree>
    <p:extLst>
      <p:ext uri="{BB962C8B-B14F-4D97-AF65-F5344CB8AC3E}">
        <p14:creationId xmlns:p14="http://schemas.microsoft.com/office/powerpoint/2010/main" val="1979233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6d5202f383421e6694cbc33520f2d4">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20f201ddd499a4e172ef1534ee0147a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FEA15273-546E-4CAA-B7E2-62A6B6D482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85</TotalTime>
  <Words>602</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Nurse Bytes: Steps to Ensure a Smooth Subcutaneous Infusion</vt:lpstr>
      <vt:lpstr>Overview, Target Audience, and Learning Objectives: Nurse Necessities: Nurse Considerations for Subcutaneous Infusions</vt:lpstr>
      <vt:lpstr>Overview, Target Audience, and Learning Objectives: Nurse Bytes: Strategies for Teaching Patients Subcutaneous Infusions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2025-12-02T21:23:33Z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