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59" r:id="rId8"/>
    <p:sldId id="261" r:id="rId9"/>
    <p:sldId id="262"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4660"/>
  </p:normalViewPr>
  <p:slideViewPr>
    <p:cSldViewPr snapToGrid="0">
      <p:cViewPr varScale="1">
        <p:scale>
          <a:sx n="106" d="100"/>
          <a:sy n="106" d="100"/>
        </p:scale>
        <p:origin x="79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Lyons" userId="ff58536e-2db9-4ac8-a964-43e31d416291" providerId="ADAL" clId="{F6665955-C07D-4AE4-A974-03BE5509D1A7}"/>
    <pc:docChg chg="modSld">
      <pc:chgData name="Jennifer Lyons" userId="ff58536e-2db9-4ac8-a964-43e31d416291" providerId="ADAL" clId="{F6665955-C07D-4AE4-A974-03BE5509D1A7}" dt="2025-01-17T02:01:51.436" v="5" actId="20577"/>
      <pc:docMkLst>
        <pc:docMk/>
      </pc:docMkLst>
      <pc:sldChg chg="modSp mod">
        <pc:chgData name="Jennifer Lyons" userId="ff58536e-2db9-4ac8-a964-43e31d416291" providerId="ADAL" clId="{F6665955-C07D-4AE4-A974-03BE5509D1A7}" dt="2025-01-17T02:01:51.436" v="5" actId="20577"/>
        <pc:sldMkLst>
          <pc:docMk/>
          <pc:sldMk cId="550937593" sldId="258"/>
        </pc:sldMkLst>
        <pc:spChg chg="mod">
          <ac:chgData name="Jennifer Lyons" userId="ff58536e-2db9-4ac8-a964-43e31d416291" providerId="ADAL" clId="{F6665955-C07D-4AE4-A974-03BE5509D1A7}" dt="2025-01-17T02:01:51.436" v="5" actId="20577"/>
          <ac:spMkLst>
            <pc:docMk/>
            <pc:sldMk cId="550937593" sldId="258"/>
            <ac:spMk id="3" creationId="{144E0E91-33BF-3AC5-D459-9173EAFC44B9}"/>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21DB9-E0A0-9D80-3572-ED1D5295353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A1BC99-68E1-2FAB-A403-0961DCCFC3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4CE3F5-E234-48E5-EF32-31D97FE5FFB4}"/>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5" name="Footer Placeholder 4">
            <a:extLst>
              <a:ext uri="{FF2B5EF4-FFF2-40B4-BE49-F238E27FC236}">
                <a16:creationId xmlns:a16="http://schemas.microsoft.com/office/drawing/2014/main" id="{F052E1A3-0CC4-34E0-C0BC-6C70F12CB8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3858FA-FEA3-CAA4-F0A5-8453C4D63BF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459695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2CDDE-70A9-5018-9B60-A7678935DD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6CF7AD-EEA5-26B7-6426-744A08919C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97E5B9-59B5-610B-1785-C58F07C22182}"/>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5" name="Footer Placeholder 4">
            <a:extLst>
              <a:ext uri="{FF2B5EF4-FFF2-40B4-BE49-F238E27FC236}">
                <a16:creationId xmlns:a16="http://schemas.microsoft.com/office/drawing/2014/main" id="{BB94CC51-9F2C-2AD3-DD15-4B9B3F418F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EA83B2-71AB-1DE3-97E1-2EDE2CDCAD1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521259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BA16E-6942-88A4-22D4-A560AD5B04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590EA65-047A-E542-C2B4-57743DF5C9C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C73628-EFD6-E9A9-7384-E36E04956EF3}"/>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5" name="Footer Placeholder 4">
            <a:extLst>
              <a:ext uri="{FF2B5EF4-FFF2-40B4-BE49-F238E27FC236}">
                <a16:creationId xmlns:a16="http://schemas.microsoft.com/office/drawing/2014/main" id="{6D58C494-CC7B-8098-3034-CA84EFF9FF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8B584D-6345-D2FE-D484-31AEAAE8CB5F}"/>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938936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23B51-7849-0691-6C71-E842661049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598573-E0E3-1216-C7A1-AA390AD76F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A6A6C0A-F300-90CC-0CFD-A87B2BAA94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F6AE37E-A8B2-F601-92A3-4FB906DF28BF}"/>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6" name="Footer Placeholder 5">
            <a:extLst>
              <a:ext uri="{FF2B5EF4-FFF2-40B4-BE49-F238E27FC236}">
                <a16:creationId xmlns:a16="http://schemas.microsoft.com/office/drawing/2014/main" id="{4F45499B-FAAA-37F4-2AD8-8EE96D5391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F2C3DF-3580-0251-F51E-CFC691A93FE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851530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2B314-3E92-120E-C9FE-9B6D357C175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A1C662F-B1F1-2D82-3017-5018AC6BF9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DE5002-5EF2-DAED-056D-AD9BA3A944F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F71E17D-DA6B-4EFE-4FF3-D10884202F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0A69DD-095F-D9FD-E4C9-9EA0630B73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7025001-3BB5-1781-3E37-EBE8D27CCB25}"/>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8" name="Footer Placeholder 7">
            <a:extLst>
              <a:ext uri="{FF2B5EF4-FFF2-40B4-BE49-F238E27FC236}">
                <a16:creationId xmlns:a16="http://schemas.microsoft.com/office/drawing/2014/main" id="{DB9EBECD-95D5-077E-83E7-9D2F405BF5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7C504D-5A66-8B90-522E-85644B15DBC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398863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F36F3-0B2A-FE86-983F-B2B157A67C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5C8AA1-A2F1-5C97-3EDF-70F37647338F}"/>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4" name="Footer Placeholder 3">
            <a:extLst>
              <a:ext uri="{FF2B5EF4-FFF2-40B4-BE49-F238E27FC236}">
                <a16:creationId xmlns:a16="http://schemas.microsoft.com/office/drawing/2014/main" id="{E2F3DD09-EA0E-4EFB-2F5F-BCC02FCDBD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65A2FD-6163-492D-4135-588E73D7641E}"/>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600816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890AD7-6F75-4DB8-6601-7974E03E10F2}"/>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3" name="Footer Placeholder 2">
            <a:extLst>
              <a:ext uri="{FF2B5EF4-FFF2-40B4-BE49-F238E27FC236}">
                <a16:creationId xmlns:a16="http://schemas.microsoft.com/office/drawing/2014/main" id="{44EC36BA-4E18-8EA8-371C-66BED7C4E29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E177DD-8485-9FB8-A207-3DB93B4170B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744817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66F90-6459-61DE-68E5-9A2891DAC2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C9B3968-88EE-5615-112D-CF4E71B024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E364EC-B4C3-F73C-0883-EFB421F661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1ACF6D-18F5-1D83-96CA-72EE72213621}"/>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6" name="Footer Placeholder 5">
            <a:extLst>
              <a:ext uri="{FF2B5EF4-FFF2-40B4-BE49-F238E27FC236}">
                <a16:creationId xmlns:a16="http://schemas.microsoft.com/office/drawing/2014/main" id="{85A89F76-5159-E896-69FB-3299D1181C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9EC807-8CD5-DA5B-F35D-49B1327FC60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165628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A08F1-B63B-31D0-10D2-3B98B88091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8E53AB9-D812-3AA4-15F4-129D45355E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53C1FB0-153A-D58C-1271-2F88E19E91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6E7328-7B29-7FE2-38DD-D6C393A3B733}"/>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6" name="Footer Placeholder 5">
            <a:extLst>
              <a:ext uri="{FF2B5EF4-FFF2-40B4-BE49-F238E27FC236}">
                <a16:creationId xmlns:a16="http://schemas.microsoft.com/office/drawing/2014/main" id="{FE96A75E-D2A2-4F98-175F-908AFE20C6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03FF0C-986A-DB5A-3681-E09A47EB4288}"/>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019333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529A2-8C56-35D6-336C-5017394AFD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0E7CD61-0876-BEBC-CDFF-7CBFB2A45F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344A7B-6078-262D-66CF-0892F1CA9EE4}"/>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5" name="Footer Placeholder 4">
            <a:extLst>
              <a:ext uri="{FF2B5EF4-FFF2-40B4-BE49-F238E27FC236}">
                <a16:creationId xmlns:a16="http://schemas.microsoft.com/office/drawing/2014/main" id="{17EEE792-DFFD-D770-086C-62028F6CB9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B85945-16CC-011F-A093-8565CFB6534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327121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443DFB-C842-9914-2FC1-59C4C77D21E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50F720-B469-520E-A129-E9BF7DAAFE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FCA990-975D-EB86-3079-5EE466A17857}"/>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5" name="Footer Placeholder 4">
            <a:extLst>
              <a:ext uri="{FF2B5EF4-FFF2-40B4-BE49-F238E27FC236}">
                <a16:creationId xmlns:a16="http://schemas.microsoft.com/office/drawing/2014/main" id="{708208EC-4892-70E9-B1E2-B2168C8EB4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E3B4F4-5FED-1828-A961-35960A86476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083320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E85DD7-35BE-AE2C-7188-F6486C6971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DF6D7DA-7081-1B0C-53C5-7D3884AA2B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B25BBC-5CA9-B0DE-F5E2-D83CD9FA32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44FA6C-8188-4FB3-8197-326099E9A555}" type="datetimeFigureOut">
              <a:rPr lang="en-US" smtClean="0"/>
              <a:t>1/16/2025</a:t>
            </a:fld>
            <a:endParaRPr lang="en-US"/>
          </a:p>
        </p:txBody>
      </p:sp>
      <p:sp>
        <p:nvSpPr>
          <p:cNvPr id="5" name="Footer Placeholder 4">
            <a:extLst>
              <a:ext uri="{FF2B5EF4-FFF2-40B4-BE49-F238E27FC236}">
                <a16:creationId xmlns:a16="http://schemas.microsoft.com/office/drawing/2014/main" id="{80C3963C-D89F-20A6-1811-EEFB50B789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C4DC6FD-8A6F-B211-2616-64C14A0AAC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6BCAD82-CAE7-407D-BA9C-36C3EF67234C}" type="slidenum">
              <a:rPr lang="en-US" smtClean="0"/>
              <a:t>‹#›</a:t>
            </a:fld>
            <a:endParaRPr lang="en-US"/>
          </a:p>
        </p:txBody>
      </p:sp>
    </p:spTree>
    <p:extLst>
      <p:ext uri="{BB962C8B-B14F-4D97-AF65-F5344CB8AC3E}">
        <p14:creationId xmlns:p14="http://schemas.microsoft.com/office/powerpoint/2010/main" val="1024577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DA719-8908-23C3-4F2E-801D9C53EAA6}"/>
              </a:ext>
            </a:extLst>
          </p:cNvPr>
          <p:cNvSpPr>
            <a:spLocks noGrp="1"/>
          </p:cNvSpPr>
          <p:nvPr>
            <p:ph type="ctrTitle"/>
          </p:nvPr>
        </p:nvSpPr>
        <p:spPr>
          <a:xfrm>
            <a:off x="1524000" y="2482813"/>
            <a:ext cx="9144000" cy="2387600"/>
          </a:xfrm>
        </p:spPr>
        <p:txBody>
          <a:bodyPr/>
          <a:lstStyle/>
          <a:p>
            <a:r>
              <a:rPr lang="en-US" dirty="0">
                <a:solidFill>
                  <a:schemeClr val="tx2">
                    <a:lumMod val="75000"/>
                    <a:lumOff val="25000"/>
                  </a:schemeClr>
                </a:solidFill>
              </a:rPr>
              <a:t>General CE Information</a:t>
            </a:r>
          </a:p>
        </p:txBody>
      </p:sp>
      <p:pic>
        <p:nvPicPr>
          <p:cNvPr id="5" name="Picture 4" descr="A blue and white logo&#10;&#10;Description automatically generated">
            <a:extLst>
              <a:ext uri="{FF2B5EF4-FFF2-40B4-BE49-F238E27FC236}">
                <a16:creationId xmlns:a16="http://schemas.microsoft.com/office/drawing/2014/main" id="{99673919-1629-28B3-CE40-81A0056F0A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8476" y="134112"/>
            <a:ext cx="4575048" cy="2395728"/>
          </a:xfrm>
          <a:prstGeom prst="rect">
            <a:avLst/>
          </a:prstGeom>
        </p:spPr>
      </p:pic>
    </p:spTree>
    <p:extLst>
      <p:ext uri="{BB962C8B-B14F-4D97-AF65-F5344CB8AC3E}">
        <p14:creationId xmlns:p14="http://schemas.microsoft.com/office/powerpoint/2010/main" val="3389478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32A7C-E488-CAD4-A875-A7B7B49D6794}"/>
              </a:ext>
            </a:extLst>
          </p:cNvPr>
          <p:cNvSpPr>
            <a:spLocks noGrp="1"/>
          </p:cNvSpPr>
          <p:nvPr>
            <p:ph type="title"/>
          </p:nvPr>
        </p:nvSpPr>
        <p:spPr/>
        <p:txBody>
          <a:bodyPr>
            <a:normAutofit/>
          </a:bodyPr>
          <a:lstStyle/>
          <a:p>
            <a:r>
              <a:rPr lang="en-US" sz="3600" dirty="0">
                <a:solidFill>
                  <a:schemeClr val="tx2">
                    <a:lumMod val="75000"/>
                    <a:lumOff val="25000"/>
                  </a:schemeClr>
                </a:solidFill>
              </a:rPr>
              <a:t>Accreditation Statement</a:t>
            </a:r>
          </a:p>
        </p:txBody>
      </p:sp>
      <p:sp>
        <p:nvSpPr>
          <p:cNvPr id="3" name="Content Placeholder 2">
            <a:extLst>
              <a:ext uri="{FF2B5EF4-FFF2-40B4-BE49-F238E27FC236}">
                <a16:creationId xmlns:a16="http://schemas.microsoft.com/office/drawing/2014/main" id="{3764A2CC-21B6-A35B-C641-31C68B050D56}"/>
              </a:ext>
            </a:extLst>
          </p:cNvPr>
          <p:cNvSpPr>
            <a:spLocks noGrp="1"/>
          </p:cNvSpPr>
          <p:nvPr>
            <p:ph idx="1"/>
          </p:nvPr>
        </p:nvSpPr>
        <p:spPr/>
        <p:txBody>
          <a:bodyPr/>
          <a:lstStyle/>
          <a:p>
            <a:pPr marL="0" indent="0">
              <a:buNone/>
            </a:pPr>
            <a:endParaRPr lang="en-US" dirty="0"/>
          </a:p>
          <a:p>
            <a:pPr marL="0" indent="0">
              <a:buNone/>
            </a:pPr>
            <a:endParaRPr lang="en-US" dirty="0"/>
          </a:p>
          <a:p>
            <a:pPr marL="1828800" lvl="4" indent="0">
              <a:buNone/>
            </a:pPr>
            <a:r>
              <a:rPr lang="en-US" sz="2800" dirty="0"/>
              <a:t>In support of improving patient care, the National Home Infusion Association (NHIA) is jointly accredited by the Accreditation Council for Continuing Medical Education (ACCME), the Accreditation Council for Pharmacy Education (ACPE), and the American Nurses Credentialing Center (ANCC), to provide continuing education for the healthcare team.</a:t>
            </a:r>
          </a:p>
        </p:txBody>
      </p:sp>
      <p:pic>
        <p:nvPicPr>
          <p:cNvPr id="11" name="Picture 10" descr="A logo for a company&#10;&#10;Description automatically generated">
            <a:extLst>
              <a:ext uri="{FF2B5EF4-FFF2-40B4-BE49-F238E27FC236}">
                <a16:creationId xmlns:a16="http://schemas.microsoft.com/office/drawing/2014/main" id="{1BF5D0AB-97AD-0226-AAEE-B7B088C617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3484717"/>
            <a:ext cx="1797663" cy="1235012"/>
          </a:xfrm>
          <a:prstGeom prst="rect">
            <a:avLst/>
          </a:prstGeom>
        </p:spPr>
      </p:pic>
    </p:spTree>
    <p:extLst>
      <p:ext uri="{BB962C8B-B14F-4D97-AF65-F5344CB8AC3E}">
        <p14:creationId xmlns:p14="http://schemas.microsoft.com/office/powerpoint/2010/main" val="2465211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505E1-EBED-6BC7-4C23-45E6416F68AF}"/>
              </a:ext>
            </a:extLst>
          </p:cNvPr>
          <p:cNvSpPr>
            <a:spLocks noGrp="1"/>
          </p:cNvSpPr>
          <p:nvPr>
            <p:ph type="title"/>
          </p:nvPr>
        </p:nvSpPr>
        <p:spPr/>
        <p:txBody>
          <a:bodyPr>
            <a:normAutofit/>
          </a:bodyPr>
          <a:lstStyle/>
          <a:p>
            <a:r>
              <a:rPr lang="en-US" sz="3600" dirty="0">
                <a:solidFill>
                  <a:schemeClr val="tx2">
                    <a:lumMod val="75000"/>
                    <a:lumOff val="25000"/>
                  </a:schemeClr>
                </a:solidFill>
              </a:rPr>
              <a:t>Credit Designations</a:t>
            </a:r>
          </a:p>
        </p:txBody>
      </p:sp>
      <p:sp>
        <p:nvSpPr>
          <p:cNvPr id="3" name="Content Placeholder 2">
            <a:extLst>
              <a:ext uri="{FF2B5EF4-FFF2-40B4-BE49-F238E27FC236}">
                <a16:creationId xmlns:a16="http://schemas.microsoft.com/office/drawing/2014/main" id="{144E0E91-33BF-3AC5-D459-9173EAFC44B9}"/>
              </a:ext>
            </a:extLst>
          </p:cNvPr>
          <p:cNvSpPr>
            <a:spLocks noGrp="1"/>
          </p:cNvSpPr>
          <p:nvPr>
            <p:ph idx="1"/>
          </p:nvPr>
        </p:nvSpPr>
        <p:spPr/>
        <p:txBody>
          <a:bodyPr/>
          <a:lstStyle/>
          <a:p>
            <a:pPr marL="1371600" lvl="3" indent="0">
              <a:buNone/>
            </a:pPr>
            <a:r>
              <a:rPr lang="en-US" sz="2800" dirty="0">
                <a:solidFill>
                  <a:srgbClr val="000000"/>
                </a:solidFill>
                <a:effectLst/>
                <a:ea typeface="Times New Roman" panose="02020603050405020304" pitchFamily="18" charset="0"/>
                <a:cs typeface="Calibri Light" panose="020F0302020204030204" pitchFamily="34" charset="0"/>
              </a:rPr>
              <a:t>This activity was planned by and for the healthcare team, and learners will </a:t>
            </a:r>
            <a:r>
              <a:rPr lang="en-US" sz="2800">
                <a:solidFill>
                  <a:srgbClr val="000000"/>
                </a:solidFill>
                <a:effectLst/>
                <a:ea typeface="Times New Roman" panose="02020603050405020304" pitchFamily="18" charset="0"/>
                <a:cs typeface="Calibri Light" panose="020F0302020204030204" pitchFamily="34" charset="0"/>
              </a:rPr>
              <a:t>receive </a:t>
            </a:r>
            <a:r>
              <a:rPr lang="en-US" sz="2800">
                <a:solidFill>
                  <a:srgbClr val="000000"/>
                </a:solidFill>
                <a:ea typeface="Times New Roman" panose="02020603050405020304" pitchFamily="18" charset="0"/>
                <a:cs typeface="Calibri Light" panose="020F0302020204030204" pitchFamily="34" charset="0"/>
              </a:rPr>
              <a:t>1.0</a:t>
            </a:r>
            <a:r>
              <a:rPr lang="en-US" sz="2800">
                <a:solidFill>
                  <a:srgbClr val="000000"/>
                </a:solidFill>
                <a:effectLst/>
                <a:ea typeface="Times New Roman" panose="02020603050405020304" pitchFamily="18" charset="0"/>
                <a:cs typeface="Calibri Light" panose="020F0302020204030204" pitchFamily="34" charset="0"/>
              </a:rPr>
              <a:t> </a:t>
            </a:r>
            <a:r>
              <a:rPr lang="en-US" sz="2800" dirty="0">
                <a:solidFill>
                  <a:srgbClr val="000000"/>
                </a:solidFill>
                <a:effectLst/>
                <a:ea typeface="Times New Roman" panose="02020603050405020304" pitchFamily="18" charset="0"/>
                <a:cs typeface="Calibri Light" panose="020F0302020204030204" pitchFamily="34" charset="0"/>
              </a:rPr>
              <a:t>Interprofessional Continuing Education (IPCE) credit for learning and change.</a:t>
            </a:r>
            <a:endParaRPr lang="en-US" sz="2800" dirty="0">
              <a:effectLst/>
              <a:ea typeface="Calibri" panose="020F0502020204030204" pitchFamily="34" charset="0"/>
              <a:cs typeface="Times New Roman" panose="02020603050405020304" pitchFamily="18" charset="0"/>
            </a:endParaRPr>
          </a:p>
          <a:p>
            <a:pPr marL="0" indent="0">
              <a:buNone/>
            </a:pPr>
            <a:endParaRPr lang="en-US" dirty="0"/>
          </a:p>
        </p:txBody>
      </p:sp>
      <p:pic>
        <p:nvPicPr>
          <p:cNvPr id="5" name="Picture 4">
            <a:extLst>
              <a:ext uri="{FF2B5EF4-FFF2-40B4-BE49-F238E27FC236}">
                <a16:creationId xmlns:a16="http://schemas.microsoft.com/office/drawing/2014/main" id="{53EC6D15-8E53-8ADA-105F-A4EC8D38111A}"/>
              </a:ext>
            </a:extLst>
          </p:cNvPr>
          <p:cNvPicPr>
            <a:picLocks noChangeAspect="1"/>
          </p:cNvPicPr>
          <p:nvPr/>
        </p:nvPicPr>
        <p:blipFill>
          <a:blip r:embed="rId2"/>
          <a:stretch>
            <a:fillRect/>
          </a:stretch>
        </p:blipFill>
        <p:spPr>
          <a:xfrm>
            <a:off x="764981" y="1763267"/>
            <a:ext cx="1388715" cy="1019058"/>
          </a:xfrm>
          <a:prstGeom prst="rect">
            <a:avLst/>
          </a:prstGeom>
        </p:spPr>
      </p:pic>
      <p:pic>
        <p:nvPicPr>
          <p:cNvPr id="6" name="Picture 5">
            <a:extLst>
              <a:ext uri="{FF2B5EF4-FFF2-40B4-BE49-F238E27FC236}">
                <a16:creationId xmlns:a16="http://schemas.microsoft.com/office/drawing/2014/main" id="{AD142D94-1A00-9FEC-0EE7-719B9301273D}"/>
              </a:ext>
            </a:extLst>
          </p:cNvPr>
          <p:cNvPicPr>
            <a:picLocks noChangeAspect="1"/>
          </p:cNvPicPr>
          <p:nvPr/>
        </p:nvPicPr>
        <p:blipFill>
          <a:blip r:embed="rId3"/>
          <a:stretch>
            <a:fillRect/>
          </a:stretch>
        </p:blipFill>
        <p:spPr>
          <a:xfrm>
            <a:off x="2477421" y="3763398"/>
            <a:ext cx="2125661" cy="1408677"/>
          </a:xfrm>
          <a:prstGeom prst="rect">
            <a:avLst/>
          </a:prstGeom>
        </p:spPr>
      </p:pic>
      <p:pic>
        <p:nvPicPr>
          <p:cNvPr id="8" name="Picture 7">
            <a:extLst>
              <a:ext uri="{FF2B5EF4-FFF2-40B4-BE49-F238E27FC236}">
                <a16:creationId xmlns:a16="http://schemas.microsoft.com/office/drawing/2014/main" id="{AAE99AB8-2F16-DA22-BB44-C429241F63A4}"/>
              </a:ext>
            </a:extLst>
          </p:cNvPr>
          <p:cNvPicPr>
            <a:picLocks noChangeAspect="1"/>
          </p:cNvPicPr>
          <p:nvPr/>
        </p:nvPicPr>
        <p:blipFill>
          <a:blip r:embed="rId4"/>
          <a:stretch>
            <a:fillRect/>
          </a:stretch>
        </p:blipFill>
        <p:spPr>
          <a:xfrm>
            <a:off x="7014468" y="3763398"/>
            <a:ext cx="2843339" cy="1218997"/>
          </a:xfrm>
          <a:prstGeom prst="rect">
            <a:avLst/>
          </a:prstGeom>
        </p:spPr>
      </p:pic>
    </p:spTree>
    <p:extLst>
      <p:ext uri="{BB962C8B-B14F-4D97-AF65-F5344CB8AC3E}">
        <p14:creationId xmlns:p14="http://schemas.microsoft.com/office/powerpoint/2010/main" val="5509375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A5EDB-1B8A-44F2-160D-AE0C7D4CE60C}"/>
              </a:ext>
            </a:extLst>
          </p:cNvPr>
          <p:cNvSpPr>
            <a:spLocks noGrp="1"/>
          </p:cNvSpPr>
          <p:nvPr>
            <p:ph type="title"/>
          </p:nvPr>
        </p:nvSpPr>
        <p:spPr>
          <a:xfrm>
            <a:off x="838200" y="365126"/>
            <a:ext cx="10515600" cy="866146"/>
          </a:xfrm>
        </p:spPr>
        <p:txBody>
          <a:bodyPr>
            <a:normAutofit/>
          </a:bodyPr>
          <a:lstStyle/>
          <a:p>
            <a:r>
              <a:rPr lang="en-US" sz="3600" dirty="0">
                <a:solidFill>
                  <a:schemeClr val="tx2">
                    <a:lumMod val="75000"/>
                    <a:lumOff val="25000"/>
                  </a:schemeClr>
                </a:solidFill>
              </a:rPr>
              <a:t>Overview, Target Audience, and Learning Objectives</a:t>
            </a:r>
          </a:p>
        </p:txBody>
      </p:sp>
      <p:sp>
        <p:nvSpPr>
          <p:cNvPr id="3" name="Content Placeholder 2">
            <a:extLst>
              <a:ext uri="{FF2B5EF4-FFF2-40B4-BE49-F238E27FC236}">
                <a16:creationId xmlns:a16="http://schemas.microsoft.com/office/drawing/2014/main" id="{115A6905-D76D-1C99-4A43-B3288F50EE28}"/>
              </a:ext>
            </a:extLst>
          </p:cNvPr>
          <p:cNvSpPr>
            <a:spLocks noGrp="1"/>
          </p:cNvSpPr>
          <p:nvPr>
            <p:ph idx="1"/>
          </p:nvPr>
        </p:nvSpPr>
        <p:spPr>
          <a:xfrm>
            <a:off x="838200" y="1303699"/>
            <a:ext cx="10515600" cy="4873264"/>
          </a:xfrm>
        </p:spPr>
        <p:txBody>
          <a:bodyPr>
            <a:normAutofit/>
          </a:bodyPr>
          <a:lstStyle/>
          <a:p>
            <a:r>
              <a:rPr lang="en-US" sz="1600" b="1" u="sng" dirty="0"/>
              <a:t>PURPOSE</a:t>
            </a:r>
            <a:r>
              <a:rPr lang="en-US" sz="1600" dirty="0"/>
              <a:t>:  The purpose of this CE activity is: The NHIF Research Certificate program is designed to equip individuals, regardless of their prior experience, with fundamental research skills to plan and conduct studies effectively. This program addresses a critical need in the home and alternate site care industry, where there is a significant lack of scientific research a cornerstone of evidence-based decision-making. Such research is essential for supporting initiatives like reimbursement reform and advocacy efforts.</a:t>
            </a:r>
          </a:p>
          <a:p>
            <a:pPr marL="0" indent="0">
              <a:buNone/>
            </a:pPr>
            <a:endParaRPr lang="en-US" sz="1600" dirty="0"/>
          </a:p>
          <a:p>
            <a:r>
              <a:rPr lang="en-US" sz="1600" b="1" u="sng" dirty="0"/>
              <a:t>TARGET AUDIENCE</a:t>
            </a:r>
            <a:r>
              <a:rPr lang="en-US" sz="1600" dirty="0"/>
              <a:t>:  The professional audience for which this CE activity has been designed includes Pharmacists, Pharmacy Technicians, Nurses, and Dietitians. </a:t>
            </a:r>
          </a:p>
          <a:p>
            <a:pPr marL="0" indent="0">
              <a:buNone/>
            </a:pPr>
            <a:endParaRPr lang="en-US" sz="1600" dirty="0"/>
          </a:p>
          <a:p>
            <a:r>
              <a:rPr lang="en-US" sz="1600" b="1" u="sng" dirty="0"/>
              <a:t>LEARNING OBJECTIVES</a:t>
            </a:r>
            <a:r>
              <a:rPr lang="en-US" sz="1600" dirty="0"/>
              <a:t>:  The learning objectives for this activity are as follows:</a:t>
            </a:r>
          </a:p>
          <a:p>
            <a:pPr lvl="1">
              <a:buFont typeface="Wingdings" panose="05000000000000000000" pitchFamily="2" charset="2"/>
              <a:buChar char="§"/>
            </a:pPr>
            <a:r>
              <a:rPr lang="en-US" sz="1600" dirty="0"/>
              <a:t>Understand the basic considerations for research ethics.</a:t>
            </a:r>
          </a:p>
          <a:p>
            <a:pPr lvl="1">
              <a:buFont typeface="Wingdings" panose="05000000000000000000" pitchFamily="2" charset="2"/>
              <a:buChar char="§"/>
            </a:pPr>
            <a:r>
              <a:rPr lang="en-US" sz="1600" dirty="0"/>
              <a:t>Determining the research topic. </a:t>
            </a:r>
          </a:p>
          <a:p>
            <a:pPr lvl="1">
              <a:buFont typeface="Wingdings" panose="05000000000000000000" pitchFamily="2" charset="2"/>
              <a:buChar char="§"/>
            </a:pPr>
            <a:r>
              <a:rPr lang="en-US" sz="1600" dirty="0"/>
              <a:t>Understand how to perform a literature search and the importance as it relates to the research topic.</a:t>
            </a:r>
          </a:p>
          <a:p>
            <a:pPr lvl="1">
              <a:buFont typeface="Wingdings" panose="05000000000000000000" pitchFamily="2" charset="2"/>
              <a:buChar char="§"/>
            </a:pPr>
            <a:r>
              <a:rPr lang="en-US" sz="1600"/>
              <a:t>Learn how to accurately assess the quality of a journal article.</a:t>
            </a:r>
            <a:endParaRPr lang="en-US" sz="1600" dirty="0"/>
          </a:p>
        </p:txBody>
      </p:sp>
    </p:spTree>
    <p:extLst>
      <p:ext uri="{BB962C8B-B14F-4D97-AF65-F5344CB8AC3E}">
        <p14:creationId xmlns:p14="http://schemas.microsoft.com/office/powerpoint/2010/main" val="2201271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940AE-E746-0DD5-4DE6-A135F46AB9A4}"/>
              </a:ext>
            </a:extLst>
          </p:cNvPr>
          <p:cNvSpPr>
            <a:spLocks noGrp="1"/>
          </p:cNvSpPr>
          <p:nvPr>
            <p:ph type="title"/>
          </p:nvPr>
        </p:nvSpPr>
        <p:spPr>
          <a:xfrm>
            <a:off x="838200" y="365125"/>
            <a:ext cx="10515600" cy="1201125"/>
          </a:xfrm>
        </p:spPr>
        <p:txBody>
          <a:bodyPr>
            <a:normAutofit/>
          </a:bodyPr>
          <a:lstStyle/>
          <a:p>
            <a:r>
              <a:rPr lang="en-US" sz="3600" dirty="0">
                <a:solidFill>
                  <a:schemeClr val="tx2">
                    <a:lumMod val="75000"/>
                    <a:lumOff val="25000"/>
                  </a:schemeClr>
                </a:solidFill>
              </a:rPr>
              <a:t>Disclosure of Relevant Financial Relationships</a:t>
            </a:r>
          </a:p>
        </p:txBody>
      </p:sp>
      <p:sp>
        <p:nvSpPr>
          <p:cNvPr id="3" name="Content Placeholder 2">
            <a:extLst>
              <a:ext uri="{FF2B5EF4-FFF2-40B4-BE49-F238E27FC236}">
                <a16:creationId xmlns:a16="http://schemas.microsoft.com/office/drawing/2014/main" id="{D6A4DAD1-6155-A3C9-334D-BC5BEF7D9DD7}"/>
              </a:ext>
            </a:extLst>
          </p:cNvPr>
          <p:cNvSpPr>
            <a:spLocks noGrp="1"/>
          </p:cNvSpPr>
          <p:nvPr>
            <p:ph idx="1"/>
          </p:nvPr>
        </p:nvSpPr>
        <p:spPr/>
        <p:txBody>
          <a:bodyPr/>
          <a:lstStyle/>
          <a:p>
            <a:pPr marL="0" indent="0">
              <a:lnSpc>
                <a:spcPct val="150000"/>
              </a:lnSpc>
              <a:buNone/>
            </a:pPr>
            <a:r>
              <a:rPr lang="en-US" dirty="0"/>
              <a:t>As an accredited provider of continuing education for the healthcare team, NHIA collects disclosure of financial relationships with all ineligible companies, which include manufacturers of drugs, medical equipment, and other products related to patient care. All relevant financial relationships have been mitigated prior to the start of this activity.</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069566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95A43-6551-A225-86DD-0BC664A3E3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1ABAE-13F1-681D-B26C-7F716E7B0F6B}"/>
              </a:ext>
            </a:extLst>
          </p:cNvPr>
          <p:cNvSpPr>
            <a:spLocks noGrp="1"/>
          </p:cNvSpPr>
          <p:nvPr>
            <p:ph type="title"/>
          </p:nvPr>
        </p:nvSpPr>
        <p:spPr/>
        <p:txBody>
          <a:bodyPr>
            <a:normAutofit/>
          </a:bodyPr>
          <a:lstStyle/>
          <a:p>
            <a:r>
              <a:rPr lang="en-US" sz="3600" dirty="0">
                <a:solidFill>
                  <a:schemeClr val="tx2">
                    <a:lumMod val="75000"/>
                    <a:lumOff val="25000"/>
                  </a:schemeClr>
                </a:solidFill>
              </a:rPr>
              <a:t>Disclosure of Relevant Financial Relationships (continued)</a:t>
            </a:r>
          </a:p>
        </p:txBody>
      </p:sp>
      <p:sp>
        <p:nvSpPr>
          <p:cNvPr id="3" name="Content Placeholder 2">
            <a:extLst>
              <a:ext uri="{FF2B5EF4-FFF2-40B4-BE49-F238E27FC236}">
                <a16:creationId xmlns:a16="http://schemas.microsoft.com/office/drawing/2014/main" id="{01FB0E46-00ED-B853-7FB2-B5A50AC65B05}"/>
              </a:ext>
            </a:extLst>
          </p:cNvPr>
          <p:cNvSpPr>
            <a:spLocks noGrp="1"/>
          </p:cNvSpPr>
          <p:nvPr>
            <p:ph idx="1"/>
          </p:nvPr>
        </p:nvSpPr>
        <p:spPr/>
        <p:txBody>
          <a:bodyPr>
            <a:normAutofit/>
          </a:bodyPr>
          <a:lstStyle/>
          <a:p>
            <a:pPr marL="0" indent="0">
              <a:buNone/>
            </a:pPr>
            <a:r>
              <a:rPr lang="en-US" sz="1800" dirty="0"/>
              <a:t>The following are the relevant financial relationships from planners, faculty, reviewers, or other persons that affect the content of this activity:</a:t>
            </a:r>
          </a:p>
          <a:p>
            <a:pPr marL="0" indent="0">
              <a:buNone/>
            </a:pPr>
            <a:endParaRPr lang="en-US" sz="1800" dirty="0"/>
          </a:p>
          <a:p>
            <a:r>
              <a:rPr lang="en-US" sz="1800" dirty="0"/>
              <a:t>All persons who affect the content of this </a:t>
            </a:r>
            <a:r>
              <a:rPr lang="en-US" sz="1800"/>
              <a:t>webinar have reported </a:t>
            </a:r>
            <a:r>
              <a:rPr lang="en-US" sz="1800" dirty="0"/>
              <a:t>no relevant financial relationships.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1370086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ED0095F04DE2444B1C956E945542AB9" ma:contentTypeVersion="18" ma:contentTypeDescription="Create a new document." ma:contentTypeScope="" ma:versionID="7833d31c3568cba9c1edf24a9eebd0c8">
  <xsd:schema xmlns:xsd="http://www.w3.org/2001/XMLSchema" xmlns:xs="http://www.w3.org/2001/XMLSchema" xmlns:p="http://schemas.microsoft.com/office/2006/metadata/properties" xmlns:ns2="c0fdf5e8-01b1-44a5-bcec-5da022381f8b" xmlns:ns3="3e730253-d6d1-421d-925d-4b00e5bb31a5" targetNamespace="http://schemas.microsoft.com/office/2006/metadata/properties" ma:root="true" ma:fieldsID="a081521465ab7d5987588161c1d5f3bd" ns2:_="" ns3:_="">
    <xsd:import namespace="c0fdf5e8-01b1-44a5-bcec-5da022381f8b"/>
    <xsd:import namespace="3e730253-d6d1-421d-925d-4b00e5bb31a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fdf5e8-01b1-44a5-bcec-5da022381f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a3c7921-18b4-4818-be58-ef943e0fb78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e730253-d6d1-421d-925d-4b00e5bb31a5"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0102684-6508-4ba0-ad57-060835153793}" ma:internalName="TaxCatchAll" ma:showField="CatchAllData" ma:web="3e730253-d6d1-421d-925d-4b00e5bb31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3e730253-d6d1-421d-925d-4b00e5bb31a5" xsi:nil="true"/>
    <lcf76f155ced4ddcb4097134ff3c332f xmlns="c0fdf5e8-01b1-44a5-bcec-5da022381f8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A4B19DF-21EE-4AF6-A9BE-19F62F2A85CF}">
  <ds:schemaRefs>
    <ds:schemaRef ds:uri="http://schemas.microsoft.com/sharepoint/v3/contenttype/forms"/>
  </ds:schemaRefs>
</ds:datastoreItem>
</file>

<file path=customXml/itemProps2.xml><?xml version="1.0" encoding="utf-8"?>
<ds:datastoreItem xmlns:ds="http://schemas.openxmlformats.org/officeDocument/2006/customXml" ds:itemID="{AE7E5A09-E8A9-4E61-881E-739045D63B8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0fdf5e8-01b1-44a5-bcec-5da022381f8b"/>
    <ds:schemaRef ds:uri="3e730253-d6d1-421d-925d-4b00e5bb31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E20148E-D8D7-40C7-959D-4871A543A1D7}">
  <ds:schemaRefs>
    <ds:schemaRef ds:uri="http://schemas.microsoft.com/office/2006/metadata/properties"/>
    <ds:schemaRef ds:uri="http://schemas.microsoft.com/office/infopath/2007/PartnerControls"/>
    <ds:schemaRef ds:uri="3e730253-d6d1-421d-925d-4b00e5bb31a5"/>
    <ds:schemaRef ds:uri="c0fdf5e8-01b1-44a5-bcec-5da022381f8b"/>
  </ds:schemaRefs>
</ds:datastoreItem>
</file>

<file path=docProps/app.xml><?xml version="1.0" encoding="utf-8"?>
<Properties xmlns="http://schemas.openxmlformats.org/officeDocument/2006/extended-properties" xmlns:vt="http://schemas.openxmlformats.org/officeDocument/2006/docPropsVTypes">
  <TotalTime>94</TotalTime>
  <Words>371</Words>
  <Application>Microsoft Office PowerPoint</Application>
  <PresentationFormat>Widescreen</PresentationFormat>
  <Paragraphs>24</Paragraphs>
  <Slides>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Aptos</vt:lpstr>
      <vt:lpstr>Aptos Display</vt:lpstr>
      <vt:lpstr>Arial</vt:lpstr>
      <vt:lpstr>Calibri</vt:lpstr>
      <vt:lpstr>Times New Roman</vt:lpstr>
      <vt:lpstr>Wingdings</vt:lpstr>
      <vt:lpstr>Office Theme</vt:lpstr>
      <vt:lpstr>General CE Information</vt:lpstr>
      <vt:lpstr>Accreditation Statement</vt:lpstr>
      <vt:lpstr>Credit Designations</vt:lpstr>
      <vt:lpstr>Overview, Target Audience, and Learning Objectives</vt:lpstr>
      <vt:lpstr>Disclosure of Relevant Financial Relationships</vt:lpstr>
      <vt:lpstr>Disclosure of Relevant Financial Relationships (continued)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 Passin</dc:creator>
  <cp:lastModifiedBy>Jennifer Lyons</cp:lastModifiedBy>
  <cp:revision>4</cp:revision>
  <dcterms:created xsi:type="dcterms:W3CDTF">2024-11-13T20:54:23Z</dcterms:created>
  <dcterms:modified xsi:type="dcterms:W3CDTF">2025-01-17T02:01:52Z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0x0101006ED0095F04DE2444B1C956E945542AB9</vt:lpwstr>
  </property>
  <property fmtid="{D5CDD505-2E9C-101B-9397-08002B2CF9AE}" pid="3" name="MediaServiceImageTags">
    <vt:lpwstr/>
  </property>
</Properties>
</file>