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5" r:id="rId7"/>
    <p:sldId id="259" r:id="rId8"/>
    <p:sldId id="266" r:id="rId9"/>
    <p:sldId id="267" r:id="rId10"/>
    <p:sldId id="261" r:id="rId11"/>
    <p:sldId id="26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Lyons" userId="ff58536e-2db9-4ac8-a964-43e31d416291" providerId="ADAL" clId="{24787826-D830-469E-BBA2-46817BFDAAE6}"/>
    <pc:docChg chg="modSld">
      <pc:chgData name="Jennifer Lyons" userId="ff58536e-2db9-4ac8-a964-43e31d416291" providerId="ADAL" clId="{24787826-D830-469E-BBA2-46817BFDAAE6}" dt="2026-02-26T20:36:40.727" v="3" actId="1076"/>
      <pc:docMkLst>
        <pc:docMk/>
      </pc:docMkLst>
      <pc:sldChg chg="addSp modSp mod">
        <pc:chgData name="Jennifer Lyons" userId="ff58536e-2db9-4ac8-a964-43e31d416291" providerId="ADAL" clId="{24787826-D830-469E-BBA2-46817BFDAAE6}" dt="2026-02-26T20:36:40.727" v="3" actId="1076"/>
        <pc:sldMkLst>
          <pc:docMk/>
          <pc:sldMk cId="3565125401" sldId="265"/>
        </pc:sldMkLst>
        <pc:picChg chg="add mod">
          <ac:chgData name="Jennifer Lyons" userId="ff58536e-2db9-4ac8-a964-43e31d416291" providerId="ADAL" clId="{24787826-D830-469E-BBA2-46817BFDAAE6}" dt="2026-02-26T20:36:40.727" v="3" actId="1076"/>
          <ac:picMkLst>
            <pc:docMk/>
            <pc:sldMk cId="3565125401" sldId="265"/>
            <ac:picMk id="9" creationId="{CBDE59F1-EB61-E266-F867-7D299F04BDE8}"/>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21DB9-E0A0-9D80-3572-ED1D529535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1BC99-68E1-2FAB-A403-0961DCCFC3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4CE3F5-E234-48E5-EF32-31D97FE5FFB4}"/>
              </a:ext>
            </a:extLst>
          </p:cNvPr>
          <p:cNvSpPr>
            <a:spLocks noGrp="1"/>
          </p:cNvSpPr>
          <p:nvPr>
            <p:ph type="dt" sz="half" idx="10"/>
          </p:nvPr>
        </p:nvSpPr>
        <p:spPr/>
        <p:txBody>
          <a:bodyPr/>
          <a:lstStyle/>
          <a:p>
            <a:fld id="{4A44FA6C-8188-4FB3-8197-326099E9A555}" type="datetimeFigureOut">
              <a:rPr lang="en-US" smtClean="0"/>
              <a:t>5/19/2026</a:t>
            </a:fld>
            <a:endParaRPr lang="en-US"/>
          </a:p>
        </p:txBody>
      </p:sp>
      <p:sp>
        <p:nvSpPr>
          <p:cNvPr id="5" name="Footer Placeholder 4">
            <a:extLst>
              <a:ext uri="{FF2B5EF4-FFF2-40B4-BE49-F238E27FC236}">
                <a16:creationId xmlns:a16="http://schemas.microsoft.com/office/drawing/2014/main" id="{F052E1A3-0CC4-34E0-C0BC-6C70F12CB8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3858FA-FEA3-CAA4-F0A5-8453C4D63BF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459695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CDDE-70A9-5018-9B60-A7678935DD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6CF7AD-EEA5-26B7-6426-744A08919C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97E5B9-59B5-610B-1785-C58F07C22182}"/>
              </a:ext>
            </a:extLst>
          </p:cNvPr>
          <p:cNvSpPr>
            <a:spLocks noGrp="1"/>
          </p:cNvSpPr>
          <p:nvPr>
            <p:ph type="dt" sz="half" idx="10"/>
          </p:nvPr>
        </p:nvSpPr>
        <p:spPr/>
        <p:txBody>
          <a:bodyPr/>
          <a:lstStyle/>
          <a:p>
            <a:fld id="{4A44FA6C-8188-4FB3-8197-326099E9A555}" type="datetimeFigureOut">
              <a:rPr lang="en-US" smtClean="0"/>
              <a:t>5/19/2026</a:t>
            </a:fld>
            <a:endParaRPr lang="en-US"/>
          </a:p>
        </p:txBody>
      </p:sp>
      <p:sp>
        <p:nvSpPr>
          <p:cNvPr id="5" name="Footer Placeholder 4">
            <a:extLst>
              <a:ext uri="{FF2B5EF4-FFF2-40B4-BE49-F238E27FC236}">
                <a16:creationId xmlns:a16="http://schemas.microsoft.com/office/drawing/2014/main" id="{BB94CC51-9F2C-2AD3-DD15-4B9B3F418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EA83B2-71AB-1DE3-97E1-2EDE2CDCAD1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52125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BA16E-6942-88A4-22D4-A560AD5B04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90EA65-047A-E542-C2B4-57743DF5C9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C73628-EFD6-E9A9-7384-E36E04956EF3}"/>
              </a:ext>
            </a:extLst>
          </p:cNvPr>
          <p:cNvSpPr>
            <a:spLocks noGrp="1"/>
          </p:cNvSpPr>
          <p:nvPr>
            <p:ph type="dt" sz="half" idx="10"/>
          </p:nvPr>
        </p:nvSpPr>
        <p:spPr/>
        <p:txBody>
          <a:bodyPr/>
          <a:lstStyle/>
          <a:p>
            <a:fld id="{4A44FA6C-8188-4FB3-8197-326099E9A555}" type="datetimeFigureOut">
              <a:rPr lang="en-US" smtClean="0"/>
              <a:t>5/19/2026</a:t>
            </a:fld>
            <a:endParaRPr lang="en-US"/>
          </a:p>
        </p:txBody>
      </p:sp>
      <p:sp>
        <p:nvSpPr>
          <p:cNvPr id="5" name="Footer Placeholder 4">
            <a:extLst>
              <a:ext uri="{FF2B5EF4-FFF2-40B4-BE49-F238E27FC236}">
                <a16:creationId xmlns:a16="http://schemas.microsoft.com/office/drawing/2014/main" id="{6D58C494-CC7B-8098-3034-CA84EFF9FF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8B584D-6345-D2FE-D484-31AEAAE8CB5F}"/>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938936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23B51-7849-0691-6C71-E842661049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598573-E0E3-1216-C7A1-AA390AD76F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6A6C0A-F300-90CC-0CFD-A87B2BAA94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6AE37E-A8B2-F601-92A3-4FB906DF28BF}"/>
              </a:ext>
            </a:extLst>
          </p:cNvPr>
          <p:cNvSpPr>
            <a:spLocks noGrp="1"/>
          </p:cNvSpPr>
          <p:nvPr>
            <p:ph type="dt" sz="half" idx="10"/>
          </p:nvPr>
        </p:nvSpPr>
        <p:spPr/>
        <p:txBody>
          <a:bodyPr/>
          <a:lstStyle/>
          <a:p>
            <a:fld id="{4A44FA6C-8188-4FB3-8197-326099E9A555}" type="datetimeFigureOut">
              <a:rPr lang="en-US" smtClean="0"/>
              <a:t>5/19/2026</a:t>
            </a:fld>
            <a:endParaRPr lang="en-US"/>
          </a:p>
        </p:txBody>
      </p:sp>
      <p:sp>
        <p:nvSpPr>
          <p:cNvPr id="6" name="Footer Placeholder 5">
            <a:extLst>
              <a:ext uri="{FF2B5EF4-FFF2-40B4-BE49-F238E27FC236}">
                <a16:creationId xmlns:a16="http://schemas.microsoft.com/office/drawing/2014/main" id="{4F45499B-FAAA-37F4-2AD8-8EE96D5391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F2C3DF-3580-0251-F51E-CFC691A93FE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851530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2B314-3E92-120E-C9FE-9B6D357C17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1C662F-B1F1-2D82-3017-5018AC6BF9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DE5002-5EF2-DAED-056D-AD9BA3A944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71E17D-DA6B-4EFE-4FF3-D10884202F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0A69DD-095F-D9FD-E4C9-9EA0630B73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025001-3BB5-1781-3E37-EBE8D27CCB25}"/>
              </a:ext>
            </a:extLst>
          </p:cNvPr>
          <p:cNvSpPr>
            <a:spLocks noGrp="1"/>
          </p:cNvSpPr>
          <p:nvPr>
            <p:ph type="dt" sz="half" idx="10"/>
          </p:nvPr>
        </p:nvSpPr>
        <p:spPr/>
        <p:txBody>
          <a:bodyPr/>
          <a:lstStyle/>
          <a:p>
            <a:fld id="{4A44FA6C-8188-4FB3-8197-326099E9A555}" type="datetimeFigureOut">
              <a:rPr lang="en-US" smtClean="0"/>
              <a:t>5/19/2026</a:t>
            </a:fld>
            <a:endParaRPr lang="en-US"/>
          </a:p>
        </p:txBody>
      </p:sp>
      <p:sp>
        <p:nvSpPr>
          <p:cNvPr id="8" name="Footer Placeholder 7">
            <a:extLst>
              <a:ext uri="{FF2B5EF4-FFF2-40B4-BE49-F238E27FC236}">
                <a16:creationId xmlns:a16="http://schemas.microsoft.com/office/drawing/2014/main" id="{DB9EBECD-95D5-077E-83E7-9D2F405BF5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7C504D-5A66-8B90-522E-85644B15DBC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398863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36F3-0B2A-FE86-983F-B2B157A67C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5C8AA1-A2F1-5C97-3EDF-70F37647338F}"/>
              </a:ext>
            </a:extLst>
          </p:cNvPr>
          <p:cNvSpPr>
            <a:spLocks noGrp="1"/>
          </p:cNvSpPr>
          <p:nvPr>
            <p:ph type="dt" sz="half" idx="10"/>
          </p:nvPr>
        </p:nvSpPr>
        <p:spPr/>
        <p:txBody>
          <a:bodyPr/>
          <a:lstStyle/>
          <a:p>
            <a:fld id="{4A44FA6C-8188-4FB3-8197-326099E9A555}" type="datetimeFigureOut">
              <a:rPr lang="en-US" smtClean="0"/>
              <a:t>5/19/2026</a:t>
            </a:fld>
            <a:endParaRPr lang="en-US"/>
          </a:p>
        </p:txBody>
      </p:sp>
      <p:sp>
        <p:nvSpPr>
          <p:cNvPr id="4" name="Footer Placeholder 3">
            <a:extLst>
              <a:ext uri="{FF2B5EF4-FFF2-40B4-BE49-F238E27FC236}">
                <a16:creationId xmlns:a16="http://schemas.microsoft.com/office/drawing/2014/main" id="{E2F3DD09-EA0E-4EFB-2F5F-BCC02FCDBD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65A2FD-6163-492D-4135-588E73D7641E}"/>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60081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890AD7-6F75-4DB8-6601-7974E03E10F2}"/>
              </a:ext>
            </a:extLst>
          </p:cNvPr>
          <p:cNvSpPr>
            <a:spLocks noGrp="1"/>
          </p:cNvSpPr>
          <p:nvPr>
            <p:ph type="dt" sz="half" idx="10"/>
          </p:nvPr>
        </p:nvSpPr>
        <p:spPr/>
        <p:txBody>
          <a:bodyPr/>
          <a:lstStyle/>
          <a:p>
            <a:fld id="{4A44FA6C-8188-4FB3-8197-326099E9A555}" type="datetimeFigureOut">
              <a:rPr lang="en-US" smtClean="0"/>
              <a:t>5/19/2026</a:t>
            </a:fld>
            <a:endParaRPr lang="en-US"/>
          </a:p>
        </p:txBody>
      </p:sp>
      <p:sp>
        <p:nvSpPr>
          <p:cNvPr id="3" name="Footer Placeholder 2">
            <a:extLst>
              <a:ext uri="{FF2B5EF4-FFF2-40B4-BE49-F238E27FC236}">
                <a16:creationId xmlns:a16="http://schemas.microsoft.com/office/drawing/2014/main" id="{44EC36BA-4E18-8EA8-371C-66BED7C4E2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E177DD-8485-9FB8-A207-3DB93B4170B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744817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66F90-6459-61DE-68E5-9A2891DAC2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9B3968-88EE-5615-112D-CF4E71B02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E364EC-B4C3-F73C-0883-EFB421F661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1ACF6D-18F5-1D83-96CA-72EE72213621}"/>
              </a:ext>
            </a:extLst>
          </p:cNvPr>
          <p:cNvSpPr>
            <a:spLocks noGrp="1"/>
          </p:cNvSpPr>
          <p:nvPr>
            <p:ph type="dt" sz="half" idx="10"/>
          </p:nvPr>
        </p:nvSpPr>
        <p:spPr/>
        <p:txBody>
          <a:bodyPr/>
          <a:lstStyle/>
          <a:p>
            <a:fld id="{4A44FA6C-8188-4FB3-8197-326099E9A555}" type="datetimeFigureOut">
              <a:rPr lang="en-US" smtClean="0"/>
              <a:t>5/19/2026</a:t>
            </a:fld>
            <a:endParaRPr lang="en-US"/>
          </a:p>
        </p:txBody>
      </p:sp>
      <p:sp>
        <p:nvSpPr>
          <p:cNvPr id="6" name="Footer Placeholder 5">
            <a:extLst>
              <a:ext uri="{FF2B5EF4-FFF2-40B4-BE49-F238E27FC236}">
                <a16:creationId xmlns:a16="http://schemas.microsoft.com/office/drawing/2014/main" id="{85A89F76-5159-E896-69FB-3299D1181C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9EC807-8CD5-DA5B-F35D-49B1327FC60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16562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08F1-B63B-31D0-10D2-3B98B88091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E53AB9-D812-3AA4-15F4-129D45355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3C1FB0-153A-D58C-1271-2F88E19E91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6E7328-7B29-7FE2-38DD-D6C393A3B733}"/>
              </a:ext>
            </a:extLst>
          </p:cNvPr>
          <p:cNvSpPr>
            <a:spLocks noGrp="1"/>
          </p:cNvSpPr>
          <p:nvPr>
            <p:ph type="dt" sz="half" idx="10"/>
          </p:nvPr>
        </p:nvSpPr>
        <p:spPr/>
        <p:txBody>
          <a:bodyPr/>
          <a:lstStyle/>
          <a:p>
            <a:fld id="{4A44FA6C-8188-4FB3-8197-326099E9A555}" type="datetimeFigureOut">
              <a:rPr lang="en-US" smtClean="0"/>
              <a:t>5/19/2026</a:t>
            </a:fld>
            <a:endParaRPr lang="en-US"/>
          </a:p>
        </p:txBody>
      </p:sp>
      <p:sp>
        <p:nvSpPr>
          <p:cNvPr id="6" name="Footer Placeholder 5">
            <a:extLst>
              <a:ext uri="{FF2B5EF4-FFF2-40B4-BE49-F238E27FC236}">
                <a16:creationId xmlns:a16="http://schemas.microsoft.com/office/drawing/2014/main" id="{FE96A75E-D2A2-4F98-175F-908AFE20C6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03FF0C-986A-DB5A-3681-E09A47EB4288}"/>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019333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529A2-8C56-35D6-336C-5017394AFD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E7CD61-0876-BEBC-CDFF-7CBFB2A45F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344A7B-6078-262D-66CF-0892F1CA9EE4}"/>
              </a:ext>
            </a:extLst>
          </p:cNvPr>
          <p:cNvSpPr>
            <a:spLocks noGrp="1"/>
          </p:cNvSpPr>
          <p:nvPr>
            <p:ph type="dt" sz="half" idx="10"/>
          </p:nvPr>
        </p:nvSpPr>
        <p:spPr/>
        <p:txBody>
          <a:bodyPr/>
          <a:lstStyle/>
          <a:p>
            <a:fld id="{4A44FA6C-8188-4FB3-8197-326099E9A555}" type="datetimeFigureOut">
              <a:rPr lang="en-US" smtClean="0"/>
              <a:t>5/19/2026</a:t>
            </a:fld>
            <a:endParaRPr lang="en-US"/>
          </a:p>
        </p:txBody>
      </p:sp>
      <p:sp>
        <p:nvSpPr>
          <p:cNvPr id="5" name="Footer Placeholder 4">
            <a:extLst>
              <a:ext uri="{FF2B5EF4-FFF2-40B4-BE49-F238E27FC236}">
                <a16:creationId xmlns:a16="http://schemas.microsoft.com/office/drawing/2014/main" id="{17EEE792-DFFD-D770-086C-62028F6CB9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B85945-16CC-011F-A093-8565CFB6534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32712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443DFB-C842-9914-2FC1-59C4C77D21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50F720-B469-520E-A129-E9BF7DAAFE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CA990-975D-EB86-3079-5EE466A17857}"/>
              </a:ext>
            </a:extLst>
          </p:cNvPr>
          <p:cNvSpPr>
            <a:spLocks noGrp="1"/>
          </p:cNvSpPr>
          <p:nvPr>
            <p:ph type="dt" sz="half" idx="10"/>
          </p:nvPr>
        </p:nvSpPr>
        <p:spPr/>
        <p:txBody>
          <a:bodyPr/>
          <a:lstStyle/>
          <a:p>
            <a:fld id="{4A44FA6C-8188-4FB3-8197-326099E9A555}" type="datetimeFigureOut">
              <a:rPr lang="en-US" smtClean="0"/>
              <a:t>5/19/2026</a:t>
            </a:fld>
            <a:endParaRPr lang="en-US"/>
          </a:p>
        </p:txBody>
      </p:sp>
      <p:sp>
        <p:nvSpPr>
          <p:cNvPr id="5" name="Footer Placeholder 4">
            <a:extLst>
              <a:ext uri="{FF2B5EF4-FFF2-40B4-BE49-F238E27FC236}">
                <a16:creationId xmlns:a16="http://schemas.microsoft.com/office/drawing/2014/main" id="{708208EC-4892-70E9-B1E2-B2168C8EB4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3B4F4-5FED-1828-A961-35960A86476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083320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E85DD7-35BE-AE2C-7188-F6486C6971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F6D7DA-7081-1B0C-53C5-7D3884AA2B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25BBC-5CA9-B0DE-F5E2-D83CD9FA32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44FA6C-8188-4FB3-8197-326099E9A555}" type="datetimeFigureOut">
              <a:rPr lang="en-US" smtClean="0"/>
              <a:t>5/19/2026</a:t>
            </a:fld>
            <a:endParaRPr lang="en-US"/>
          </a:p>
        </p:txBody>
      </p:sp>
      <p:sp>
        <p:nvSpPr>
          <p:cNvPr id="5" name="Footer Placeholder 4">
            <a:extLst>
              <a:ext uri="{FF2B5EF4-FFF2-40B4-BE49-F238E27FC236}">
                <a16:creationId xmlns:a16="http://schemas.microsoft.com/office/drawing/2014/main" id="{80C3963C-D89F-20A6-1811-EEFB50B789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C4DC6FD-8A6F-B211-2616-64C14A0AAC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BCAD82-CAE7-407D-BA9C-36C3EF67234C}" type="slidenum">
              <a:rPr lang="en-US" smtClean="0"/>
              <a:t>‹#›</a:t>
            </a:fld>
            <a:endParaRPr lang="en-US"/>
          </a:p>
        </p:txBody>
      </p:sp>
    </p:spTree>
    <p:extLst>
      <p:ext uri="{BB962C8B-B14F-4D97-AF65-F5344CB8AC3E}">
        <p14:creationId xmlns:p14="http://schemas.microsoft.com/office/powerpoint/2010/main" val="1024577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A719-8908-23C3-4F2E-801D9C53EAA6}"/>
              </a:ext>
            </a:extLst>
          </p:cNvPr>
          <p:cNvSpPr>
            <a:spLocks noGrp="1"/>
          </p:cNvSpPr>
          <p:nvPr>
            <p:ph type="ctrTitle"/>
          </p:nvPr>
        </p:nvSpPr>
        <p:spPr>
          <a:xfrm>
            <a:off x="1524000" y="2482813"/>
            <a:ext cx="9144000" cy="2387600"/>
          </a:xfrm>
        </p:spPr>
        <p:txBody>
          <a:bodyPr/>
          <a:lstStyle/>
          <a:p>
            <a:r>
              <a:rPr lang="en-US" dirty="0">
                <a:solidFill>
                  <a:schemeClr val="tx2">
                    <a:lumMod val="75000"/>
                    <a:lumOff val="25000"/>
                  </a:schemeClr>
                </a:solidFill>
              </a:rPr>
              <a:t>General CE Information</a:t>
            </a:r>
          </a:p>
        </p:txBody>
      </p:sp>
      <p:pic>
        <p:nvPicPr>
          <p:cNvPr id="5" name="Picture 4" descr="A blue and white logo&#10;&#10;Description automatically generated">
            <a:extLst>
              <a:ext uri="{FF2B5EF4-FFF2-40B4-BE49-F238E27FC236}">
                <a16:creationId xmlns:a16="http://schemas.microsoft.com/office/drawing/2014/main" id="{99673919-1629-28B3-CE40-81A0056F0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8476" y="134112"/>
            <a:ext cx="4575048" cy="2395728"/>
          </a:xfrm>
          <a:prstGeom prst="rect">
            <a:avLst/>
          </a:prstGeom>
        </p:spPr>
      </p:pic>
    </p:spTree>
    <p:extLst>
      <p:ext uri="{BB962C8B-B14F-4D97-AF65-F5344CB8AC3E}">
        <p14:creationId xmlns:p14="http://schemas.microsoft.com/office/powerpoint/2010/main" val="3389478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32A7C-E488-CAD4-A875-A7B7B49D6794}"/>
              </a:ext>
            </a:extLst>
          </p:cNvPr>
          <p:cNvSpPr>
            <a:spLocks noGrp="1"/>
          </p:cNvSpPr>
          <p:nvPr>
            <p:ph type="title"/>
          </p:nvPr>
        </p:nvSpPr>
        <p:spPr/>
        <p:txBody>
          <a:bodyPr/>
          <a:lstStyle/>
          <a:p>
            <a:r>
              <a:rPr lang="en-US" dirty="0">
                <a:solidFill>
                  <a:schemeClr val="tx2">
                    <a:lumMod val="75000"/>
                    <a:lumOff val="25000"/>
                  </a:schemeClr>
                </a:solidFill>
              </a:rPr>
              <a:t>Accreditation Statement</a:t>
            </a:r>
          </a:p>
        </p:txBody>
      </p:sp>
      <p:sp>
        <p:nvSpPr>
          <p:cNvPr id="3" name="Content Placeholder 2">
            <a:extLst>
              <a:ext uri="{FF2B5EF4-FFF2-40B4-BE49-F238E27FC236}">
                <a16:creationId xmlns:a16="http://schemas.microsoft.com/office/drawing/2014/main" id="{3764A2CC-21B6-A35B-C641-31C68B050D56}"/>
              </a:ext>
            </a:extLst>
          </p:cNvPr>
          <p:cNvSpPr>
            <a:spLocks noGrp="1"/>
          </p:cNvSpPr>
          <p:nvPr>
            <p:ph idx="1"/>
          </p:nvPr>
        </p:nvSpPr>
        <p:spPr/>
        <p:txBody>
          <a:bodyPr/>
          <a:lstStyle/>
          <a:p>
            <a:pPr marL="0" indent="0">
              <a:buNone/>
            </a:pPr>
            <a:endParaRPr lang="en-US" dirty="0"/>
          </a:p>
          <a:p>
            <a:pPr marL="0" indent="0">
              <a:buNone/>
            </a:pPr>
            <a:endParaRPr lang="en-US" dirty="0"/>
          </a:p>
          <a:p>
            <a:pPr marL="1828800" lvl="4" indent="0">
              <a:buNone/>
            </a:pPr>
            <a:r>
              <a:rPr lang="en-US" sz="2800" dirty="0"/>
              <a:t>In support of improving patient care, the National Home Infusion Association (NHIA) is jointly accredited by the Accreditation Council for Continuing Medical Education (ACCME), the Accreditation Council for Pharmacy Education (ACPE), and the American Nurses Credentialing Center (ANCC), to provide continuing education for the healthcare team.</a:t>
            </a:r>
          </a:p>
        </p:txBody>
      </p:sp>
      <p:pic>
        <p:nvPicPr>
          <p:cNvPr id="11" name="Picture 10" descr="A logo for a company&#10;&#10;Description automatically generated">
            <a:extLst>
              <a:ext uri="{FF2B5EF4-FFF2-40B4-BE49-F238E27FC236}">
                <a16:creationId xmlns:a16="http://schemas.microsoft.com/office/drawing/2014/main" id="{1BF5D0AB-97AD-0226-AAEE-B7B088C61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484717"/>
            <a:ext cx="1797663" cy="1235012"/>
          </a:xfrm>
          <a:prstGeom prst="rect">
            <a:avLst/>
          </a:prstGeom>
        </p:spPr>
      </p:pic>
    </p:spTree>
    <p:extLst>
      <p:ext uri="{BB962C8B-B14F-4D97-AF65-F5344CB8AC3E}">
        <p14:creationId xmlns:p14="http://schemas.microsoft.com/office/powerpoint/2010/main" val="2465211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05E1-EBED-6BC7-4C23-45E6416F68AF}"/>
              </a:ext>
            </a:extLst>
          </p:cNvPr>
          <p:cNvSpPr>
            <a:spLocks noGrp="1"/>
          </p:cNvSpPr>
          <p:nvPr>
            <p:ph type="title"/>
          </p:nvPr>
        </p:nvSpPr>
        <p:spPr/>
        <p:txBody>
          <a:bodyPr>
            <a:normAutofit/>
          </a:bodyPr>
          <a:lstStyle/>
          <a:p>
            <a:r>
              <a:rPr lang="en-US" sz="3600" dirty="0">
                <a:solidFill>
                  <a:schemeClr val="tx2">
                    <a:lumMod val="75000"/>
                    <a:lumOff val="25000"/>
                  </a:schemeClr>
                </a:solidFill>
              </a:rPr>
              <a:t>Credit Designations</a:t>
            </a:r>
          </a:p>
        </p:txBody>
      </p:sp>
      <p:sp>
        <p:nvSpPr>
          <p:cNvPr id="3" name="Content Placeholder 2">
            <a:extLst>
              <a:ext uri="{FF2B5EF4-FFF2-40B4-BE49-F238E27FC236}">
                <a16:creationId xmlns:a16="http://schemas.microsoft.com/office/drawing/2014/main" id="{144E0E91-33BF-3AC5-D459-9173EAFC44B9}"/>
              </a:ext>
            </a:extLst>
          </p:cNvPr>
          <p:cNvSpPr>
            <a:spLocks noGrp="1"/>
          </p:cNvSpPr>
          <p:nvPr>
            <p:ph idx="1"/>
          </p:nvPr>
        </p:nvSpPr>
        <p:spPr/>
        <p:txBody>
          <a:bodyPr/>
          <a:lstStyle/>
          <a:p>
            <a:pPr marL="1371600" lvl="3" indent="0">
              <a:buNone/>
            </a:pPr>
            <a:r>
              <a:rPr lang="en-US" sz="2800" dirty="0">
                <a:solidFill>
                  <a:srgbClr val="000000"/>
                </a:solidFill>
                <a:effectLst/>
                <a:ea typeface="Times New Roman" panose="02020603050405020304" pitchFamily="18" charset="0"/>
                <a:cs typeface="Calibri Light" panose="020F0302020204030204" pitchFamily="34" charset="0"/>
              </a:rPr>
              <a:t>This activity was planned by and for the healthcare team, and learners will receive Interprofessional Continuing Education (IPCE) credit for learning and change.</a:t>
            </a:r>
            <a:endParaRPr lang="en-US" sz="2800" dirty="0">
              <a:effectLst/>
              <a:ea typeface="Calibri" panose="020F0502020204030204" pitchFamily="34" charset="0"/>
              <a:cs typeface="Times New Roman" panose="02020603050405020304" pitchFamily="18" charset="0"/>
            </a:endParaRPr>
          </a:p>
          <a:p>
            <a:pPr marL="0" indent="0">
              <a:buNone/>
            </a:pPr>
            <a:endParaRPr lang="en-US" dirty="0"/>
          </a:p>
        </p:txBody>
      </p:sp>
      <p:pic>
        <p:nvPicPr>
          <p:cNvPr id="5" name="Picture 4">
            <a:extLst>
              <a:ext uri="{FF2B5EF4-FFF2-40B4-BE49-F238E27FC236}">
                <a16:creationId xmlns:a16="http://schemas.microsoft.com/office/drawing/2014/main" id="{53EC6D15-8E53-8ADA-105F-A4EC8D38111A}"/>
              </a:ext>
            </a:extLst>
          </p:cNvPr>
          <p:cNvPicPr>
            <a:picLocks noChangeAspect="1"/>
          </p:cNvPicPr>
          <p:nvPr/>
        </p:nvPicPr>
        <p:blipFill>
          <a:blip r:embed="rId2"/>
          <a:stretch>
            <a:fillRect/>
          </a:stretch>
        </p:blipFill>
        <p:spPr>
          <a:xfrm>
            <a:off x="764981" y="1763267"/>
            <a:ext cx="1388715" cy="1019058"/>
          </a:xfrm>
          <a:prstGeom prst="rect">
            <a:avLst/>
          </a:prstGeom>
        </p:spPr>
      </p:pic>
      <p:pic>
        <p:nvPicPr>
          <p:cNvPr id="6" name="Picture 5">
            <a:extLst>
              <a:ext uri="{FF2B5EF4-FFF2-40B4-BE49-F238E27FC236}">
                <a16:creationId xmlns:a16="http://schemas.microsoft.com/office/drawing/2014/main" id="{AD142D94-1A00-9FEC-0EE7-719B9301273D}"/>
              </a:ext>
            </a:extLst>
          </p:cNvPr>
          <p:cNvPicPr>
            <a:picLocks noChangeAspect="1"/>
          </p:cNvPicPr>
          <p:nvPr/>
        </p:nvPicPr>
        <p:blipFill>
          <a:blip r:embed="rId3"/>
          <a:stretch>
            <a:fillRect/>
          </a:stretch>
        </p:blipFill>
        <p:spPr>
          <a:xfrm>
            <a:off x="982264" y="4541997"/>
            <a:ext cx="2125661" cy="1408677"/>
          </a:xfrm>
          <a:prstGeom prst="rect">
            <a:avLst/>
          </a:prstGeom>
        </p:spPr>
      </p:pic>
      <p:pic>
        <p:nvPicPr>
          <p:cNvPr id="8" name="Picture 7">
            <a:extLst>
              <a:ext uri="{FF2B5EF4-FFF2-40B4-BE49-F238E27FC236}">
                <a16:creationId xmlns:a16="http://schemas.microsoft.com/office/drawing/2014/main" id="{AAE99AB8-2F16-DA22-BB44-C429241F63A4}"/>
              </a:ext>
            </a:extLst>
          </p:cNvPr>
          <p:cNvPicPr>
            <a:picLocks noChangeAspect="1"/>
          </p:cNvPicPr>
          <p:nvPr/>
        </p:nvPicPr>
        <p:blipFill>
          <a:blip r:embed="rId4"/>
          <a:stretch>
            <a:fillRect/>
          </a:stretch>
        </p:blipFill>
        <p:spPr>
          <a:xfrm>
            <a:off x="8583680" y="4636836"/>
            <a:ext cx="2843339" cy="1218997"/>
          </a:xfrm>
          <a:prstGeom prst="rect">
            <a:avLst/>
          </a:prstGeom>
        </p:spPr>
      </p:pic>
      <p:graphicFrame>
        <p:nvGraphicFramePr>
          <p:cNvPr id="4" name="Table 3">
            <a:extLst>
              <a:ext uri="{FF2B5EF4-FFF2-40B4-BE49-F238E27FC236}">
                <a16:creationId xmlns:a16="http://schemas.microsoft.com/office/drawing/2014/main" id="{74832210-AA07-9BFA-6CB0-405ED180588D}"/>
              </a:ext>
            </a:extLst>
          </p:cNvPr>
          <p:cNvGraphicFramePr>
            <a:graphicFrameLocks noGrp="1"/>
          </p:cNvGraphicFramePr>
          <p:nvPr>
            <p:extLst>
              <p:ext uri="{D42A27DB-BD31-4B8C-83A1-F6EECF244321}">
                <p14:modId xmlns:p14="http://schemas.microsoft.com/office/powerpoint/2010/main" val="1981510289"/>
              </p:ext>
            </p:extLst>
          </p:nvPr>
        </p:nvGraphicFramePr>
        <p:xfrm>
          <a:off x="1914719" y="3286474"/>
          <a:ext cx="9512300" cy="952500"/>
        </p:xfrm>
        <a:graphic>
          <a:graphicData uri="http://schemas.openxmlformats.org/drawingml/2006/table">
            <a:tbl>
              <a:tblPr>
                <a:tableStyleId>{5C22544A-7EE6-4342-B048-85BDC9FD1C3A}</a:tableStyleId>
              </a:tblPr>
              <a:tblGrid>
                <a:gridCol w="8864816">
                  <a:extLst>
                    <a:ext uri="{9D8B030D-6E8A-4147-A177-3AD203B41FA5}">
                      <a16:colId xmlns:a16="http://schemas.microsoft.com/office/drawing/2014/main" val="3552958608"/>
                    </a:ext>
                  </a:extLst>
                </a:gridCol>
                <a:gridCol w="647484">
                  <a:extLst>
                    <a:ext uri="{9D8B030D-6E8A-4147-A177-3AD203B41FA5}">
                      <a16:colId xmlns:a16="http://schemas.microsoft.com/office/drawing/2014/main" val="2339461696"/>
                    </a:ext>
                  </a:extLst>
                </a:gridCol>
              </a:tblGrid>
              <a:tr h="238125">
                <a:tc>
                  <a:txBody>
                    <a:bodyPr/>
                    <a:lstStyle/>
                    <a:p>
                      <a:pPr algn="l" fontAlgn="b">
                        <a:buNone/>
                      </a:pPr>
                      <a:r>
                        <a:rPr lang="en-US" sz="1400" b="1" u="none" strike="noStrike" dirty="0">
                          <a:effectLst/>
                        </a:rPr>
                        <a:t>Webinar Title</a:t>
                      </a:r>
                      <a:endParaRPr lang="en-US" sz="1400" b="1" i="0" u="none" strike="noStrike" dirty="0">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b="1" u="none" strike="noStrike" dirty="0">
                          <a:effectLst/>
                        </a:rPr>
                        <a:t>CE </a:t>
                      </a:r>
                      <a:r>
                        <a:rPr lang="en-US" sz="1400" b="1" u="none" strike="noStrike" dirty="0" err="1">
                          <a:effectLst/>
                        </a:rPr>
                        <a:t>Hrs</a:t>
                      </a:r>
                      <a:endParaRPr lang="en-US" sz="1400" b="1"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2410989557"/>
                  </a:ext>
                </a:extLst>
              </a:tr>
              <a:tr h="238125">
                <a:tc>
                  <a:txBody>
                    <a:bodyPr/>
                    <a:lstStyle/>
                    <a:p>
                      <a:pPr algn="l" fontAlgn="b">
                        <a:buNone/>
                      </a:pPr>
                      <a:r>
                        <a:rPr lang="en-US" sz="1400" u="none" strike="noStrike">
                          <a:effectLst/>
                        </a:rPr>
                        <a:t>Clinical Edge: Clinical Productivity: What Is It and How Is It Measured</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a:effectLst/>
                        </a:rPr>
                        <a:t>0.25</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3023741117"/>
                  </a:ext>
                </a:extLst>
              </a:tr>
              <a:tr h="238125">
                <a:tc>
                  <a:txBody>
                    <a:bodyPr/>
                    <a:lstStyle/>
                    <a:p>
                      <a:pPr algn="l" fontAlgn="b">
                        <a:buNone/>
                      </a:pPr>
                      <a:r>
                        <a:rPr lang="en-US" sz="1400" u="none" strike="noStrike">
                          <a:effectLst/>
                        </a:rPr>
                        <a:t>Clinical Connect: Clinical Effectiveness: Streamlining On-Site Clinical Workflows Without Compromising Quality</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a:effectLst/>
                        </a:rPr>
                        <a:t>0.50</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3041743570"/>
                  </a:ext>
                </a:extLst>
              </a:tr>
              <a:tr h="238125">
                <a:tc>
                  <a:txBody>
                    <a:bodyPr/>
                    <a:lstStyle/>
                    <a:p>
                      <a:pPr algn="l" fontAlgn="b">
                        <a:buNone/>
                      </a:pPr>
                      <a:r>
                        <a:rPr lang="en-US" sz="1400" u="none" strike="noStrike">
                          <a:effectLst/>
                        </a:rPr>
                        <a:t>Clinical Edge: A Case Study: Practical Changes Leading to Improved Time Management for On-Site Clinicians</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dirty="0">
                          <a:effectLst/>
                        </a:rPr>
                        <a:t>0.25</a:t>
                      </a:r>
                      <a:endParaRPr lang="en-US" sz="1400" b="0"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3498629756"/>
                  </a:ext>
                </a:extLst>
              </a:tr>
            </a:tbl>
          </a:graphicData>
        </a:graphic>
      </p:graphicFrame>
      <p:pic>
        <p:nvPicPr>
          <p:cNvPr id="9" name="Picture 8">
            <a:extLst>
              <a:ext uri="{FF2B5EF4-FFF2-40B4-BE49-F238E27FC236}">
                <a16:creationId xmlns:a16="http://schemas.microsoft.com/office/drawing/2014/main" id="{CBDE59F1-EB61-E266-F867-7D299F04BD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07801" y="4689945"/>
            <a:ext cx="2893211" cy="1260729"/>
          </a:xfrm>
          <a:prstGeom prst="rect">
            <a:avLst/>
          </a:prstGeom>
        </p:spPr>
      </p:pic>
    </p:spTree>
    <p:extLst>
      <p:ext uri="{BB962C8B-B14F-4D97-AF65-F5344CB8AC3E}">
        <p14:creationId xmlns:p14="http://schemas.microsoft.com/office/powerpoint/2010/main" val="3565125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A5EDB-1B8A-44F2-160D-AE0C7D4CE60C}"/>
              </a:ext>
            </a:extLst>
          </p:cNvPr>
          <p:cNvSpPr>
            <a:spLocks noGrp="1"/>
          </p:cNvSpPr>
          <p:nvPr>
            <p:ph type="title"/>
          </p:nvPr>
        </p:nvSpPr>
        <p:spPr>
          <a:xfrm>
            <a:off x="838200" y="365125"/>
            <a:ext cx="10515600" cy="784665"/>
          </a:xfrm>
        </p:spPr>
        <p:txBody>
          <a:bodyPr>
            <a:normAutofit fontScale="90000"/>
          </a:bodyPr>
          <a:lstStyle/>
          <a:p>
            <a:r>
              <a:rPr lang="en-US" sz="3200" dirty="0">
                <a:solidFill>
                  <a:schemeClr val="tx2">
                    <a:lumMod val="75000"/>
                    <a:lumOff val="25000"/>
                  </a:schemeClr>
                </a:solidFill>
              </a:rPr>
              <a:t>Overview, Target Audience, and Learning Objectives: Clinical Edge: Clinical Productivity: What Is It and How Is It Measured</a:t>
            </a:r>
          </a:p>
        </p:txBody>
      </p:sp>
      <p:sp>
        <p:nvSpPr>
          <p:cNvPr id="3" name="Content Placeholder 2">
            <a:extLst>
              <a:ext uri="{FF2B5EF4-FFF2-40B4-BE49-F238E27FC236}">
                <a16:creationId xmlns:a16="http://schemas.microsoft.com/office/drawing/2014/main" id="{115A6905-D76D-1C99-4A43-B3288F50EE28}"/>
              </a:ext>
            </a:extLst>
          </p:cNvPr>
          <p:cNvSpPr>
            <a:spLocks noGrp="1"/>
          </p:cNvSpPr>
          <p:nvPr>
            <p:ph idx="1"/>
          </p:nvPr>
        </p:nvSpPr>
        <p:spPr>
          <a:xfrm>
            <a:off x="838200" y="1457608"/>
            <a:ext cx="10515600" cy="4719355"/>
          </a:xfrm>
        </p:spPr>
        <p:txBody>
          <a:bodyPr>
            <a:normAutofit/>
          </a:bodyPr>
          <a:lstStyle/>
          <a:p>
            <a:r>
              <a:rPr lang="en-US" sz="1800" b="1" u="sng" dirty="0"/>
              <a:t>PURPOSE</a:t>
            </a:r>
            <a:r>
              <a:rPr lang="en-US" sz="1800" dirty="0"/>
              <a:t>: This session explores the concept of clinical productivity for on-site home infusion clinicians, focusing on how efficiency and patient outcomes contribute to measurable performance.</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Describe clinical efficiency.</a:t>
            </a:r>
          </a:p>
          <a:p>
            <a:pPr lvl="1"/>
            <a:r>
              <a:rPr lang="en-US" sz="1800" dirty="0"/>
              <a:t>Discuss how clinical efficiency is measured.</a:t>
            </a:r>
          </a:p>
          <a:p>
            <a:pPr lvl="1"/>
            <a:r>
              <a:rPr lang="en-US" sz="1800" dirty="0"/>
              <a:t>Explain why clinical efficiency is crucial in home infusion.</a:t>
            </a:r>
          </a:p>
          <a:p>
            <a:endParaRPr lang="en-US" dirty="0"/>
          </a:p>
        </p:txBody>
      </p:sp>
    </p:spTree>
    <p:extLst>
      <p:ext uri="{BB962C8B-B14F-4D97-AF65-F5344CB8AC3E}">
        <p14:creationId xmlns:p14="http://schemas.microsoft.com/office/powerpoint/2010/main" val="2201271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269C2-6933-A385-ADCC-3E6B98CDB2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FC5919-B6AB-66C7-F481-6E0A2431061D}"/>
              </a:ext>
            </a:extLst>
          </p:cNvPr>
          <p:cNvSpPr>
            <a:spLocks noGrp="1"/>
          </p:cNvSpPr>
          <p:nvPr>
            <p:ph type="title"/>
          </p:nvPr>
        </p:nvSpPr>
        <p:spPr>
          <a:xfrm>
            <a:off x="838200" y="365125"/>
            <a:ext cx="10515600" cy="1273552"/>
          </a:xfrm>
        </p:spPr>
        <p:txBody>
          <a:bodyPr>
            <a:normAutofit fontScale="90000"/>
          </a:bodyPr>
          <a:lstStyle/>
          <a:p>
            <a:r>
              <a:rPr lang="en-US" sz="3200" dirty="0">
                <a:solidFill>
                  <a:schemeClr val="tx2">
                    <a:lumMod val="75000"/>
                    <a:lumOff val="25000"/>
                  </a:schemeClr>
                </a:solidFill>
              </a:rPr>
              <a:t>Overview, Target Audience, and Learning Objectives: Clinical Connect: Clinical Effectiveness Streamlining On-Site Clinical Workflows Without Compromising Quality</a:t>
            </a:r>
          </a:p>
        </p:txBody>
      </p:sp>
      <p:sp>
        <p:nvSpPr>
          <p:cNvPr id="3" name="Content Placeholder 2">
            <a:extLst>
              <a:ext uri="{FF2B5EF4-FFF2-40B4-BE49-F238E27FC236}">
                <a16:creationId xmlns:a16="http://schemas.microsoft.com/office/drawing/2014/main" id="{60D66DF8-A692-CB83-BE83-F1D36AC35F12}"/>
              </a:ext>
            </a:extLst>
          </p:cNvPr>
          <p:cNvSpPr>
            <a:spLocks noGrp="1"/>
          </p:cNvSpPr>
          <p:nvPr>
            <p:ph idx="1"/>
          </p:nvPr>
        </p:nvSpPr>
        <p:spPr/>
        <p:txBody>
          <a:bodyPr>
            <a:normAutofit/>
          </a:bodyPr>
          <a:lstStyle/>
          <a:p>
            <a:r>
              <a:rPr lang="en-US" sz="1800" b="1" u="sng" dirty="0"/>
              <a:t>PURPOSE</a:t>
            </a:r>
            <a:r>
              <a:rPr lang="en-US" sz="1800" dirty="0"/>
              <a:t>: This session explores how home infusion clinicians can deliver care that is both clinically efficient and clinically effective—without compromising safety or quality. Participants will learn about tracking and evaluating current personal workflows and making practical changes to streamline workflows, while upholding high quality of care in an infusion pharmacy environment.</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Describe clinical effectiveness.</a:t>
            </a:r>
          </a:p>
          <a:p>
            <a:pPr lvl="1"/>
            <a:r>
              <a:rPr lang="en-US" sz="1800" dirty="0"/>
              <a:t>Discuss practical approaches to improve workflows.</a:t>
            </a:r>
          </a:p>
          <a:p>
            <a:pPr lvl="1"/>
            <a:r>
              <a:rPr lang="en-US" sz="1800" dirty="0"/>
              <a:t>Explain the benefits of keeping quality and safety as the number one priority when developing efficient workflows.</a:t>
            </a:r>
          </a:p>
          <a:p>
            <a:endParaRPr lang="en-US" dirty="0"/>
          </a:p>
        </p:txBody>
      </p:sp>
    </p:spTree>
    <p:extLst>
      <p:ext uri="{BB962C8B-B14F-4D97-AF65-F5344CB8AC3E}">
        <p14:creationId xmlns:p14="http://schemas.microsoft.com/office/powerpoint/2010/main" val="2631484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74743-64C8-5F1C-89E4-5B70C5E79D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C98BCF-E8EB-9B31-E4F2-8A865F79D85B}"/>
              </a:ext>
            </a:extLst>
          </p:cNvPr>
          <p:cNvSpPr>
            <a:spLocks noGrp="1"/>
          </p:cNvSpPr>
          <p:nvPr>
            <p:ph type="title"/>
          </p:nvPr>
        </p:nvSpPr>
        <p:spPr>
          <a:xfrm>
            <a:off x="838200" y="365125"/>
            <a:ext cx="10515600" cy="1219231"/>
          </a:xfrm>
        </p:spPr>
        <p:txBody>
          <a:bodyPr>
            <a:normAutofit fontScale="90000"/>
          </a:bodyPr>
          <a:lstStyle/>
          <a:p>
            <a:r>
              <a:rPr lang="en-US" sz="3200" dirty="0">
                <a:solidFill>
                  <a:schemeClr val="tx2">
                    <a:lumMod val="75000"/>
                    <a:lumOff val="25000"/>
                  </a:schemeClr>
                </a:solidFill>
              </a:rPr>
              <a:t>Overview, Target Audience, and Learning Objectives: A Case Study: Practical Changes Leading to Improved Time Management for On-Site Clinicians </a:t>
            </a:r>
          </a:p>
        </p:txBody>
      </p:sp>
      <p:sp>
        <p:nvSpPr>
          <p:cNvPr id="3" name="Content Placeholder 2">
            <a:extLst>
              <a:ext uri="{FF2B5EF4-FFF2-40B4-BE49-F238E27FC236}">
                <a16:creationId xmlns:a16="http://schemas.microsoft.com/office/drawing/2014/main" id="{92E9B084-662B-A8B7-2288-2E2E48814329}"/>
              </a:ext>
            </a:extLst>
          </p:cNvPr>
          <p:cNvSpPr>
            <a:spLocks noGrp="1"/>
          </p:cNvSpPr>
          <p:nvPr>
            <p:ph idx="1"/>
          </p:nvPr>
        </p:nvSpPr>
        <p:spPr/>
        <p:txBody>
          <a:bodyPr>
            <a:normAutofit/>
          </a:bodyPr>
          <a:lstStyle/>
          <a:p>
            <a:r>
              <a:rPr lang="en-US" sz="1800" b="1" u="sng" dirty="0"/>
              <a:t>PURPOSE</a:t>
            </a:r>
            <a:r>
              <a:rPr lang="en-US" sz="1800" dirty="0"/>
              <a:t>: This session will take a deep dive into a case study, giving examples of how workflow changes improved efficiencies and work life balance while maintaining patient quality and safety.</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Analyze the impact of standardized intake tools on clinician performance and workflow efficiency</a:t>
            </a:r>
          </a:p>
          <a:p>
            <a:pPr lvl="1"/>
            <a:r>
              <a:rPr lang="en-US" sz="1800" dirty="0"/>
              <a:t>Identify critical insights from standardized patient interviews that influence clinical decision-making.</a:t>
            </a:r>
          </a:p>
          <a:p>
            <a:pPr lvl="1"/>
            <a:r>
              <a:rPr lang="en-US" sz="1800" dirty="0"/>
              <a:t>Assess the role of standardized data in strengthening interoffice communication and on-call team coordination.</a:t>
            </a:r>
          </a:p>
          <a:p>
            <a:endParaRPr lang="en-US" dirty="0"/>
          </a:p>
        </p:txBody>
      </p:sp>
    </p:spTree>
    <p:extLst>
      <p:ext uri="{BB962C8B-B14F-4D97-AF65-F5344CB8AC3E}">
        <p14:creationId xmlns:p14="http://schemas.microsoft.com/office/powerpoint/2010/main" val="511009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940AE-E746-0DD5-4DE6-A135F46AB9A4}"/>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a:t>
            </a:r>
          </a:p>
        </p:txBody>
      </p:sp>
      <p:sp>
        <p:nvSpPr>
          <p:cNvPr id="3" name="Content Placeholder 2">
            <a:extLst>
              <a:ext uri="{FF2B5EF4-FFF2-40B4-BE49-F238E27FC236}">
                <a16:creationId xmlns:a16="http://schemas.microsoft.com/office/drawing/2014/main" id="{D6A4DAD1-6155-A3C9-334D-BC5BEF7D9DD7}"/>
              </a:ext>
            </a:extLst>
          </p:cNvPr>
          <p:cNvSpPr>
            <a:spLocks noGrp="1"/>
          </p:cNvSpPr>
          <p:nvPr>
            <p:ph idx="1"/>
          </p:nvPr>
        </p:nvSpPr>
        <p:spPr/>
        <p:txBody>
          <a:bodyPr/>
          <a:lstStyle/>
          <a:p>
            <a:pPr marL="0" indent="0">
              <a:lnSpc>
                <a:spcPct val="150000"/>
              </a:lnSpc>
              <a:buNone/>
            </a:pPr>
            <a:r>
              <a:rPr lang="en-US" dirty="0"/>
              <a:t>As an accredited provider of continuing education for the healthcare team, NHIA collects disclosure of financial relationships with all ineligible companies, which include manufacturers of drugs, medical equipment, and other products related to patient care. All relevant financial relationships have been mitigated prior to the start of this activity.</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69566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95A43-6551-A225-86DD-0BC664A3E3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1ABAE-13F1-681D-B26C-7F716E7B0F6B}"/>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 (continued)</a:t>
            </a:r>
          </a:p>
        </p:txBody>
      </p:sp>
      <p:sp>
        <p:nvSpPr>
          <p:cNvPr id="3" name="Content Placeholder 2">
            <a:extLst>
              <a:ext uri="{FF2B5EF4-FFF2-40B4-BE49-F238E27FC236}">
                <a16:creationId xmlns:a16="http://schemas.microsoft.com/office/drawing/2014/main" id="{01FB0E46-00ED-B853-7FB2-B5A50AC65B05}"/>
              </a:ext>
            </a:extLst>
          </p:cNvPr>
          <p:cNvSpPr>
            <a:spLocks noGrp="1"/>
          </p:cNvSpPr>
          <p:nvPr>
            <p:ph idx="1"/>
          </p:nvPr>
        </p:nvSpPr>
        <p:spPr/>
        <p:txBody>
          <a:bodyPr>
            <a:normAutofit/>
          </a:bodyPr>
          <a:lstStyle/>
          <a:p>
            <a:pPr marL="0" indent="0">
              <a:buNone/>
            </a:pPr>
            <a:r>
              <a:rPr lang="en-US" sz="2000" dirty="0"/>
              <a:t>The following are the relevant financial relationships from planners, faculty, reviewers, or other persons that affect the content of this activity:</a:t>
            </a:r>
          </a:p>
          <a:p>
            <a:pPr marL="0" indent="0">
              <a:buNone/>
            </a:pPr>
            <a:endParaRPr lang="en-US" sz="2000" dirty="0"/>
          </a:p>
          <a:p>
            <a:r>
              <a:rPr lang="en-US" sz="2000" dirty="0"/>
              <a:t>Planners who affect the content of this webinar have reported no relevant financial relationships.</a:t>
            </a:r>
          </a:p>
          <a:p>
            <a:r>
              <a:rPr lang="en-US" sz="2000" dirty="0"/>
              <a:t>Pamela McIntyre has reported the following disclosures:</a:t>
            </a:r>
          </a:p>
          <a:p>
            <a:pPr marL="0" indent="0">
              <a:buNone/>
            </a:pPr>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49005E96-0000-CFB4-EB91-2062BFFC8C2C}"/>
              </a:ext>
            </a:extLst>
          </p:cNvPr>
          <p:cNvGraphicFramePr>
            <a:graphicFrameLocks noGrp="1"/>
          </p:cNvGraphicFramePr>
          <p:nvPr>
            <p:extLst>
              <p:ext uri="{D42A27DB-BD31-4B8C-83A1-F6EECF244321}">
                <p14:modId xmlns:p14="http://schemas.microsoft.com/office/powerpoint/2010/main" val="3230247891"/>
              </p:ext>
            </p:extLst>
          </p:nvPr>
        </p:nvGraphicFramePr>
        <p:xfrm>
          <a:off x="1207223" y="4144264"/>
          <a:ext cx="4445000" cy="1905000"/>
        </p:xfrm>
        <a:graphic>
          <a:graphicData uri="http://schemas.openxmlformats.org/drawingml/2006/table">
            <a:tbl>
              <a:tblPr>
                <a:tableStyleId>{5C22544A-7EE6-4342-B048-85BDC9FD1C3A}</a:tableStyleId>
              </a:tblPr>
              <a:tblGrid>
                <a:gridCol w="1903640">
                  <a:extLst>
                    <a:ext uri="{9D8B030D-6E8A-4147-A177-3AD203B41FA5}">
                      <a16:colId xmlns:a16="http://schemas.microsoft.com/office/drawing/2014/main" val="1986887397"/>
                    </a:ext>
                  </a:extLst>
                </a:gridCol>
                <a:gridCol w="2541360">
                  <a:extLst>
                    <a:ext uri="{9D8B030D-6E8A-4147-A177-3AD203B41FA5}">
                      <a16:colId xmlns:a16="http://schemas.microsoft.com/office/drawing/2014/main" val="1224027574"/>
                    </a:ext>
                  </a:extLst>
                </a:gridCol>
              </a:tblGrid>
              <a:tr h="238125">
                <a:tc>
                  <a:txBody>
                    <a:bodyPr/>
                    <a:lstStyle/>
                    <a:p>
                      <a:pPr algn="l" fontAlgn="b">
                        <a:buNone/>
                      </a:pPr>
                      <a:r>
                        <a:rPr lang="en-US" sz="1400" b="1" u="none" strike="noStrike" dirty="0">
                          <a:effectLst/>
                        </a:rPr>
                        <a:t>COMPANY</a:t>
                      </a:r>
                      <a:endParaRPr lang="en-US" sz="1400" b="1" i="0" u="none" strike="noStrike" dirty="0">
                        <a:solidFill>
                          <a:srgbClr val="000000"/>
                        </a:solidFill>
                        <a:effectLst/>
                        <a:latin typeface="Aptos" panose="020B0004020202020204" pitchFamily="34" charset="0"/>
                      </a:endParaRPr>
                    </a:p>
                  </a:txBody>
                  <a:tcPr marL="9525" marR="9525" marT="9525" marB="0" anchor="b"/>
                </a:tc>
                <a:tc>
                  <a:txBody>
                    <a:bodyPr/>
                    <a:lstStyle/>
                    <a:p>
                      <a:pPr algn="l" fontAlgn="b">
                        <a:buNone/>
                      </a:pPr>
                      <a:r>
                        <a:rPr lang="en-US" sz="1400" b="1" u="none" strike="noStrike" dirty="0">
                          <a:effectLst/>
                        </a:rPr>
                        <a:t>NATURE OF RELATIONSHIP</a:t>
                      </a:r>
                      <a:endParaRPr lang="en-US" sz="1400" b="1"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532210052"/>
                  </a:ext>
                </a:extLst>
              </a:tr>
              <a:tr h="238125">
                <a:tc>
                  <a:txBody>
                    <a:bodyPr/>
                    <a:lstStyle/>
                    <a:p>
                      <a:pPr algn="l" fontAlgn="b">
                        <a:buNone/>
                      </a:pPr>
                      <a:r>
                        <a:rPr lang="en-US" sz="1400" u="none" strike="noStrike">
                          <a:effectLst/>
                        </a:rPr>
                        <a:t>Alaycare</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l" fontAlgn="b">
                        <a:buNone/>
                      </a:pPr>
                      <a:r>
                        <a:rPr lang="en-US" sz="1400" u="none" strike="noStrike">
                          <a:effectLst/>
                        </a:rPr>
                        <a:t>Partner Agreement</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2086161864"/>
                  </a:ext>
                </a:extLst>
              </a:tr>
              <a:tr h="238125">
                <a:tc>
                  <a:txBody>
                    <a:bodyPr/>
                    <a:lstStyle/>
                    <a:p>
                      <a:pPr algn="l" fontAlgn="b">
                        <a:buNone/>
                      </a:pPr>
                      <a:r>
                        <a:rPr lang="en-US" sz="1400" u="none" strike="noStrike">
                          <a:effectLst/>
                        </a:rPr>
                        <a:t>Prochant</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l" fontAlgn="b">
                        <a:buNone/>
                      </a:pPr>
                      <a:r>
                        <a:rPr lang="en-US" sz="1400" u="none" strike="noStrike">
                          <a:effectLst/>
                        </a:rPr>
                        <a:t>Partner Agreement</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2976879400"/>
                  </a:ext>
                </a:extLst>
              </a:tr>
              <a:tr h="238125">
                <a:tc>
                  <a:txBody>
                    <a:bodyPr/>
                    <a:lstStyle/>
                    <a:p>
                      <a:pPr algn="l" fontAlgn="b">
                        <a:buNone/>
                      </a:pPr>
                      <a:r>
                        <a:rPr lang="en-US" sz="1400" u="none" strike="noStrike">
                          <a:effectLst/>
                        </a:rPr>
                        <a:t>Lamar Health</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l" fontAlgn="b">
                        <a:buNone/>
                      </a:pPr>
                      <a:r>
                        <a:rPr lang="en-US" sz="1400" u="none" strike="noStrike">
                          <a:effectLst/>
                        </a:rPr>
                        <a:t>Partner Agreement</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1429095225"/>
                  </a:ext>
                </a:extLst>
              </a:tr>
              <a:tr h="238125">
                <a:tc>
                  <a:txBody>
                    <a:bodyPr/>
                    <a:lstStyle/>
                    <a:p>
                      <a:pPr algn="l" fontAlgn="b">
                        <a:buNone/>
                      </a:pPr>
                      <a:r>
                        <a:rPr lang="en-US" sz="1400" u="none" strike="noStrike">
                          <a:effectLst/>
                        </a:rPr>
                        <a:t>Rightway Medical</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l" fontAlgn="b">
                        <a:buNone/>
                      </a:pPr>
                      <a:r>
                        <a:rPr lang="en-US" sz="1400" u="none" strike="noStrike">
                          <a:effectLst/>
                        </a:rPr>
                        <a:t>Partner Agreement</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1710668630"/>
                  </a:ext>
                </a:extLst>
              </a:tr>
              <a:tr h="238125">
                <a:tc>
                  <a:txBody>
                    <a:bodyPr/>
                    <a:lstStyle/>
                    <a:p>
                      <a:pPr algn="l" fontAlgn="b">
                        <a:buNone/>
                      </a:pPr>
                      <a:r>
                        <a:rPr lang="en-US" sz="1400" u="none" strike="noStrike">
                          <a:effectLst/>
                        </a:rPr>
                        <a:t>Eitan Medical</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l" fontAlgn="b">
                        <a:buNone/>
                      </a:pPr>
                      <a:r>
                        <a:rPr lang="en-US" sz="1400" u="none" strike="noStrike">
                          <a:effectLst/>
                        </a:rPr>
                        <a:t>Consultant</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3406966059"/>
                  </a:ext>
                </a:extLst>
              </a:tr>
              <a:tr h="238125">
                <a:tc>
                  <a:txBody>
                    <a:bodyPr/>
                    <a:lstStyle/>
                    <a:p>
                      <a:pPr algn="l" fontAlgn="b">
                        <a:buNone/>
                      </a:pPr>
                      <a:r>
                        <a:rPr lang="en-US" sz="1400" u="none" strike="noStrike">
                          <a:effectLst/>
                        </a:rPr>
                        <a:t>KORU</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l" fontAlgn="b">
                        <a:buNone/>
                      </a:pPr>
                      <a:r>
                        <a:rPr lang="en-US" sz="1400" u="none" strike="noStrike">
                          <a:effectLst/>
                        </a:rPr>
                        <a:t>Consultant</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2361928822"/>
                  </a:ext>
                </a:extLst>
              </a:tr>
              <a:tr h="238125">
                <a:tc>
                  <a:txBody>
                    <a:bodyPr/>
                    <a:lstStyle/>
                    <a:p>
                      <a:pPr algn="l" fontAlgn="b">
                        <a:buNone/>
                      </a:pPr>
                      <a:r>
                        <a:rPr lang="en-US" sz="1400" u="none" strike="noStrike">
                          <a:effectLst/>
                        </a:rPr>
                        <a:t>Scholar Rock</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l" fontAlgn="b">
                        <a:buNone/>
                      </a:pPr>
                      <a:r>
                        <a:rPr lang="en-US" sz="1400" u="none" strike="noStrike" dirty="0">
                          <a:effectLst/>
                        </a:rPr>
                        <a:t>Consultant</a:t>
                      </a:r>
                      <a:endParaRPr lang="en-US" sz="1400" b="0"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140963621"/>
                  </a:ext>
                </a:extLst>
              </a:tr>
            </a:tbl>
          </a:graphicData>
        </a:graphic>
      </p:graphicFrame>
    </p:spTree>
    <p:extLst>
      <p:ext uri="{BB962C8B-B14F-4D97-AF65-F5344CB8AC3E}">
        <p14:creationId xmlns:p14="http://schemas.microsoft.com/office/powerpoint/2010/main" val="2137008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e730253-d6d1-421d-925d-4b00e5bb31a5" xsi:nil="true"/>
    <lcf76f155ced4ddcb4097134ff3c332f xmlns="c0fdf5e8-01b1-44a5-bcec-5da022381f8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ED0095F04DE2444B1C956E945542AB9" ma:contentTypeVersion="18" ma:contentTypeDescription="Create a new document." ma:contentTypeScope="" ma:versionID="d3abfb435a26e09f06736a25618351ef">
  <xsd:schema xmlns:xsd="http://www.w3.org/2001/XMLSchema" xmlns:xs="http://www.w3.org/2001/XMLSchema" xmlns:p="http://schemas.microsoft.com/office/2006/metadata/properties" xmlns:ns2="c0fdf5e8-01b1-44a5-bcec-5da022381f8b" xmlns:ns3="3e730253-d6d1-421d-925d-4b00e5bb31a5" targetNamespace="http://schemas.microsoft.com/office/2006/metadata/properties" ma:root="true" ma:fieldsID="bd813b562ce9e23c4c521d1bb023b95e" ns2:_="" ns3:_="">
    <xsd:import namespace="c0fdf5e8-01b1-44a5-bcec-5da022381f8b"/>
    <xsd:import namespace="3e730253-d6d1-421d-925d-4b00e5bb31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fdf5e8-01b1-44a5-bcec-5da022381f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a3c7921-18b4-4818-be58-ef943e0fb78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730253-d6d1-421d-925d-4b00e5bb31a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0102684-6508-4ba0-ad57-060835153793}" ma:internalName="TaxCatchAll" ma:showField="CatchAllData" ma:web="3e730253-d6d1-421d-925d-4b00e5bb31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4B19DF-21EE-4AF6-A9BE-19F62F2A85CF}">
  <ds:schemaRefs>
    <ds:schemaRef ds:uri="http://schemas.microsoft.com/sharepoint/v3/contenttype/forms"/>
  </ds:schemaRefs>
</ds:datastoreItem>
</file>

<file path=customXml/itemProps2.xml><?xml version="1.0" encoding="utf-8"?>
<ds:datastoreItem xmlns:ds="http://schemas.openxmlformats.org/officeDocument/2006/customXml" ds:itemID="{4E20148E-D8D7-40C7-959D-4871A543A1D7}">
  <ds:schemaRefs>
    <ds:schemaRef ds:uri="http://schemas.microsoft.com/office/2006/metadata/properties"/>
    <ds:schemaRef ds:uri="http://schemas.microsoft.com/office/infopath/2007/PartnerControls"/>
    <ds:schemaRef ds:uri="3e730253-d6d1-421d-925d-4b00e5bb31a5"/>
    <ds:schemaRef ds:uri="c0fdf5e8-01b1-44a5-bcec-5da022381f8b"/>
  </ds:schemaRefs>
</ds:datastoreItem>
</file>

<file path=customXml/itemProps3.xml><?xml version="1.0" encoding="utf-8"?>
<ds:datastoreItem xmlns:ds="http://schemas.openxmlformats.org/officeDocument/2006/customXml" ds:itemID="{77CCC28A-FD56-4A85-9B04-01B26F2BA7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fdf5e8-01b1-44a5-bcec-5da022381f8b"/>
    <ds:schemaRef ds:uri="3e730253-d6d1-421d-925d-4b00e5bb31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54</TotalTime>
  <Words>684</Words>
  <Application>Microsoft Office PowerPoint</Application>
  <PresentationFormat>Widescreen</PresentationFormat>
  <Paragraphs>66</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Aptos</vt:lpstr>
      <vt:lpstr>Aptos Display</vt:lpstr>
      <vt:lpstr>Arial</vt:lpstr>
      <vt:lpstr>Calibri</vt:lpstr>
      <vt:lpstr>Times New Roman</vt:lpstr>
      <vt:lpstr>Office Theme</vt:lpstr>
      <vt:lpstr>General CE Information</vt:lpstr>
      <vt:lpstr>Accreditation Statement</vt:lpstr>
      <vt:lpstr>Credit Designations</vt:lpstr>
      <vt:lpstr>Overview, Target Audience, and Learning Objectives: Clinical Edge: Clinical Productivity: What Is It and How Is It Measured</vt:lpstr>
      <vt:lpstr>Overview, Target Audience, and Learning Objectives: Clinical Connect: Clinical Effectiveness Streamlining On-Site Clinical Workflows Without Compromising Quality</vt:lpstr>
      <vt:lpstr>Overview, Target Audience, and Learning Objectives: A Case Study: Practical Changes Leading to Improved Time Management for On-Site Clinicians </vt:lpstr>
      <vt:lpstr>Disclosure of Relevant Financial Relationships</vt:lpstr>
      <vt:lpstr>Disclosure of Relevant Financial Relationships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Passin</dc:creator>
  <cp:lastModifiedBy>Jennifer Lyons</cp:lastModifiedBy>
  <cp:revision>6</cp:revision>
  <dcterms:created xsi:type="dcterms:W3CDTF">2024-11-13T20:54:23Z</dcterms:created>
  <dcterms:modified xsi:type="dcterms:W3CDTF">2026-05-19T21:11:34Z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0x0101006ED0095F04DE2444B1C956E945542AB9</vt:lpwstr>
  </property>
  <property fmtid="{D5CDD505-2E9C-101B-9397-08002B2CF9AE}" pid="3" name="MediaServiceImageTags">
    <vt:lpwstr/>
  </property>
</Properties>
</file>