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35:33.763" v="3" actId="1076"/>
      <pc:docMkLst>
        <pc:docMk/>
      </pc:docMkLst>
      <pc:sldChg chg="addSp modSp mod">
        <pc:chgData name="Jennifer Lyons" userId="ff58536e-2db9-4ac8-a964-43e31d416291" providerId="ADAL" clId="{24787826-D830-469E-BBA2-46817BFDAAE6}" dt="2026-02-26T20:35:33.763" v="3" actId="1076"/>
        <pc:sldMkLst>
          <pc:docMk/>
          <pc:sldMk cId="3565125401" sldId="265"/>
        </pc:sldMkLst>
        <pc:picChg chg="add mod">
          <ac:chgData name="Jennifer Lyons" userId="ff58536e-2db9-4ac8-a964-43e31d416291" providerId="ADAL" clId="{24787826-D830-469E-BBA2-46817BFDAAE6}" dt="2026-02-26T20:35:33.763" v="3" actId="1076"/>
          <ac:picMkLst>
            <pc:docMk/>
            <pc:sldMk cId="3565125401" sldId="265"/>
            <ac:picMk id="9" creationId="{3F19F48E-647B-1681-EDB1-B2B44B11A39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4/3/2026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4/3/2026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838200" y="4903223"/>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218579" y="4957966"/>
            <a:ext cx="2843339" cy="1218997"/>
          </a:xfrm>
          <a:prstGeom prst="rect">
            <a:avLst/>
          </a:prstGeom>
        </p:spPr>
      </p:pic>
      <p:graphicFrame>
        <p:nvGraphicFramePr>
          <p:cNvPr id="4" name="Table 3">
            <a:extLst>
              <a:ext uri="{FF2B5EF4-FFF2-40B4-BE49-F238E27FC236}">
                <a16:creationId xmlns:a16="http://schemas.microsoft.com/office/drawing/2014/main" id="{83645037-F820-4E18-020A-BBD1AD43E860}"/>
              </a:ext>
            </a:extLst>
          </p:cNvPr>
          <p:cNvGraphicFramePr>
            <a:graphicFrameLocks noGrp="1"/>
          </p:cNvGraphicFramePr>
          <p:nvPr>
            <p:extLst>
              <p:ext uri="{D42A27DB-BD31-4B8C-83A1-F6EECF244321}">
                <p14:modId xmlns:p14="http://schemas.microsoft.com/office/powerpoint/2010/main" val="555536939"/>
              </p:ext>
            </p:extLst>
          </p:nvPr>
        </p:nvGraphicFramePr>
        <p:xfrm>
          <a:off x="2300209" y="3407005"/>
          <a:ext cx="7899400" cy="952500"/>
        </p:xfrm>
        <a:graphic>
          <a:graphicData uri="http://schemas.openxmlformats.org/drawingml/2006/table">
            <a:tbl>
              <a:tblPr>
                <a:tableStyleId>{5C22544A-7EE6-4342-B048-85BDC9FD1C3A}</a:tableStyleId>
              </a:tblPr>
              <a:tblGrid>
                <a:gridCol w="7251700">
                  <a:extLst>
                    <a:ext uri="{9D8B030D-6E8A-4147-A177-3AD203B41FA5}">
                      <a16:colId xmlns:a16="http://schemas.microsoft.com/office/drawing/2014/main" val="2623621287"/>
                    </a:ext>
                  </a:extLst>
                </a:gridCol>
                <a:gridCol w="647700">
                  <a:extLst>
                    <a:ext uri="{9D8B030D-6E8A-4147-A177-3AD203B41FA5}">
                      <a16:colId xmlns:a16="http://schemas.microsoft.com/office/drawing/2014/main" val="2450944821"/>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4180119669"/>
                  </a:ext>
                </a:extLst>
              </a:tr>
              <a:tr h="238125">
                <a:tc>
                  <a:txBody>
                    <a:bodyPr/>
                    <a:lstStyle/>
                    <a:p>
                      <a:pPr algn="l" fontAlgn="b">
                        <a:buNone/>
                      </a:pPr>
                      <a:r>
                        <a:rPr lang="en-US" sz="1400" u="none" strike="noStrike">
                          <a:effectLst/>
                        </a:rPr>
                        <a:t>Nurse Bytes: Top Reasons a Home Infusion Patient Goes to the ER</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482442749"/>
                  </a:ext>
                </a:extLst>
              </a:tr>
              <a:tr h="238125">
                <a:tc>
                  <a:txBody>
                    <a:bodyPr/>
                    <a:lstStyle/>
                    <a:p>
                      <a:pPr algn="l" fontAlgn="b">
                        <a:buNone/>
                      </a:pPr>
                      <a:r>
                        <a:rPr lang="en-US" sz="1400" u="none" strike="noStrike">
                          <a:effectLst/>
                        </a:rPr>
                        <a:t>Nurse Necessities: A Nurse's Role in Reducing ER Visits: Ongoing Education</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4117701522"/>
                  </a:ext>
                </a:extLst>
              </a:tr>
              <a:tr h="238125">
                <a:tc>
                  <a:txBody>
                    <a:bodyPr/>
                    <a:lstStyle/>
                    <a:p>
                      <a:pPr algn="l" fontAlgn="b">
                        <a:buNone/>
                      </a:pPr>
                      <a:r>
                        <a:rPr lang="en-US" sz="1400" u="none" strike="noStrike">
                          <a:effectLst/>
                        </a:rPr>
                        <a:t>Nurse Bytes: Clinical Strategies for Reducing CLABSIs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141718314"/>
                  </a:ext>
                </a:extLst>
              </a:tr>
            </a:tbl>
          </a:graphicData>
        </a:graphic>
      </p:graphicFrame>
      <p:pic>
        <p:nvPicPr>
          <p:cNvPr id="9" name="Picture 8">
            <a:extLst>
              <a:ext uri="{FF2B5EF4-FFF2-40B4-BE49-F238E27FC236}">
                <a16:creationId xmlns:a16="http://schemas.microsoft.com/office/drawing/2014/main" id="{3F19F48E-647B-1681-EDB1-B2B44B11A3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0195" y="5000324"/>
            <a:ext cx="2843339" cy="1238997"/>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Top Reasons a Home Infusion Patient Goes to the ER</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48554"/>
            <a:ext cx="10515600" cy="4728409"/>
          </a:xfrm>
        </p:spPr>
        <p:txBody>
          <a:bodyPr>
            <a:normAutofit/>
          </a:bodyPr>
          <a:lstStyle/>
          <a:p>
            <a:r>
              <a:rPr lang="en-US" sz="1800" b="1" u="sng" dirty="0"/>
              <a:t>PURPOSE</a:t>
            </a:r>
            <a:r>
              <a:rPr lang="en-US" sz="1800" dirty="0"/>
              <a:t>: This session introduces home infusion nurses to the most common non-emergent and emergent reasons home infusion patients head to the ER, helping them recognize and respond appropriately to each. </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Indicate common reasons for ER utilization.</a:t>
            </a:r>
          </a:p>
          <a:p>
            <a:pPr lvl="1"/>
            <a:r>
              <a:rPr lang="en-US" sz="1800" dirty="0"/>
              <a:t>Discuss components of appropriate patient selection.</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D3511-033A-BD2E-EE1B-4AE99CD1C3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D148C1-C65F-D832-EA0B-1F7F0AD1BE09}"/>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Necessities: A Nurse’s Role in Reducing ER Visits: Ongoing Education</a:t>
            </a:r>
          </a:p>
        </p:txBody>
      </p:sp>
      <p:sp>
        <p:nvSpPr>
          <p:cNvPr id="3" name="Content Placeholder 2">
            <a:extLst>
              <a:ext uri="{FF2B5EF4-FFF2-40B4-BE49-F238E27FC236}">
                <a16:creationId xmlns:a16="http://schemas.microsoft.com/office/drawing/2014/main" id="{76104017-0A35-F46D-0B54-A078C0DE65BC}"/>
              </a:ext>
            </a:extLst>
          </p:cNvPr>
          <p:cNvSpPr>
            <a:spLocks noGrp="1"/>
          </p:cNvSpPr>
          <p:nvPr>
            <p:ph idx="1"/>
          </p:nvPr>
        </p:nvSpPr>
        <p:spPr>
          <a:xfrm>
            <a:off x="838200" y="1557196"/>
            <a:ext cx="10515600" cy="4619767"/>
          </a:xfrm>
        </p:spPr>
        <p:txBody>
          <a:bodyPr>
            <a:normAutofit/>
          </a:bodyPr>
          <a:lstStyle/>
          <a:p>
            <a:r>
              <a:rPr lang="en-US" sz="1800" b="1" u="sng" dirty="0"/>
              <a:t>PURPOSE</a:t>
            </a:r>
            <a:r>
              <a:rPr lang="en-US" sz="1800" dirty="0"/>
              <a:t>: This session equips home infusion nurses with targeted interventions to reduce avoidable emergency room visits, improving both patient outcomes and cost-efficiency. Nurses will explore proactive strategies that support clinical excellence while contributing to stronger fiscal stewardship and resource optimization in care.</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components of a safe home discharge.</a:t>
            </a:r>
          </a:p>
          <a:p>
            <a:pPr lvl="1"/>
            <a:r>
              <a:rPr lang="en-US" sz="1800" dirty="0"/>
              <a:t>Discuss catheter complication mitigation strategies.</a:t>
            </a:r>
          </a:p>
          <a:p>
            <a:pPr lvl="1"/>
            <a:r>
              <a:rPr lang="en-US" sz="1800" dirty="0"/>
              <a:t>Identify actions to prevent erroneous lab results.</a:t>
            </a:r>
          </a:p>
          <a:p>
            <a:pPr lvl="1"/>
            <a:r>
              <a:rPr lang="en-US" sz="1800" dirty="0"/>
              <a:t>Outline plan for addressing equipment malfunction.</a:t>
            </a:r>
          </a:p>
          <a:p>
            <a:pPr lvl="1"/>
            <a:endParaRPr lang="en-US" sz="1400" dirty="0"/>
          </a:p>
          <a:p>
            <a:endParaRPr lang="en-US" dirty="0"/>
          </a:p>
        </p:txBody>
      </p:sp>
    </p:spTree>
    <p:extLst>
      <p:ext uri="{BB962C8B-B14F-4D97-AF65-F5344CB8AC3E}">
        <p14:creationId xmlns:p14="http://schemas.microsoft.com/office/powerpoint/2010/main" val="1565793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B7BF3-B939-FD28-F1E3-6581EC533A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451616-6BED-E756-F330-C316A2B03E09}"/>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Clinical Strategies for Reducing CLABSIs</a:t>
            </a:r>
          </a:p>
        </p:txBody>
      </p:sp>
      <p:sp>
        <p:nvSpPr>
          <p:cNvPr id="3" name="Content Placeholder 2">
            <a:extLst>
              <a:ext uri="{FF2B5EF4-FFF2-40B4-BE49-F238E27FC236}">
                <a16:creationId xmlns:a16="http://schemas.microsoft.com/office/drawing/2014/main" id="{2218CA76-F4CE-512C-88D8-E687AE9426A3}"/>
              </a:ext>
            </a:extLst>
          </p:cNvPr>
          <p:cNvSpPr>
            <a:spLocks noGrp="1"/>
          </p:cNvSpPr>
          <p:nvPr>
            <p:ph idx="1"/>
          </p:nvPr>
        </p:nvSpPr>
        <p:spPr>
          <a:xfrm>
            <a:off x="838200" y="1539089"/>
            <a:ext cx="10515600" cy="4637874"/>
          </a:xfrm>
        </p:spPr>
        <p:txBody>
          <a:bodyPr>
            <a:normAutofit/>
          </a:bodyPr>
          <a:lstStyle/>
          <a:p>
            <a:r>
              <a:rPr lang="en-US" sz="1800" b="1" u="sng" dirty="0"/>
              <a:t>PURPOSE</a:t>
            </a:r>
            <a:r>
              <a:rPr lang="en-US" sz="1800" dirty="0"/>
              <a:t>: This session provides home infusion nurses with evidence -based strategies to CLABSI prevention.</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catheter infection prevention strategies.</a:t>
            </a:r>
          </a:p>
        </p:txBody>
      </p:sp>
    </p:spTree>
    <p:extLst>
      <p:ext uri="{BB962C8B-B14F-4D97-AF65-F5344CB8AC3E}">
        <p14:creationId xmlns:p14="http://schemas.microsoft.com/office/powerpoint/2010/main" val="58987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A00B8B-68AB-4404-9CA0-2C4B254298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8A4B19DF-21EE-4AF6-A9BE-19F62F2A85C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50</TotalTime>
  <Words>572</Words>
  <Application>Microsoft Office PowerPoint</Application>
  <PresentationFormat>Widescreen</PresentationFormat>
  <Paragraphs>47</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Nurse Bytes: Top Reasons a Home Infusion Patient Goes to the ER</vt:lpstr>
      <vt:lpstr>Overview, Target Audience, and Learning Objectives: Nurse Necessities: A Nurse’s Role in Reducing ER Visits: Ongoing Education</vt:lpstr>
      <vt:lpstr>Overview, Target Audience, and Learning Objectives: Nurse Bytes: Clinical Strategies for Reducing CLABSIs</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2026-04-03T18:07:08Z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