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0CB36E-D840-49C9-9434-DFFC4B99DC41}" v="1" dt="2026-02-26T20:43:09.4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43:13.421" v="1" actId="1076"/>
      <pc:docMkLst>
        <pc:docMk/>
      </pc:docMkLst>
      <pc:sldChg chg="addSp modSp mod">
        <pc:chgData name="Jennifer Lyons" userId="ff58536e-2db9-4ac8-a964-43e31d416291" providerId="ADAL" clId="{24787826-D830-469E-BBA2-46817BFDAAE6}" dt="2026-02-26T20:43:13.421" v="1" actId="1076"/>
        <pc:sldMkLst>
          <pc:docMk/>
          <pc:sldMk cId="3565125401" sldId="265"/>
        </pc:sldMkLst>
        <pc:picChg chg="add mod">
          <ac:chgData name="Jennifer Lyons" userId="ff58536e-2db9-4ac8-a964-43e31d416291" providerId="ADAL" clId="{24787826-D830-469E-BBA2-46817BFDAAE6}" dt="2026-02-26T20:43:13.421" v="1" actId="1076"/>
          <ac:picMkLst>
            <pc:docMk/>
            <pc:sldMk cId="3565125401" sldId="265"/>
            <ac:picMk id="7" creationId="{CBDE59F1-EB61-E266-F867-7D299F04BDE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764981" y="4659691"/>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426808" y="4659691"/>
            <a:ext cx="2843339" cy="1218997"/>
          </a:xfrm>
          <a:prstGeom prst="rect">
            <a:avLst/>
          </a:prstGeom>
        </p:spPr>
      </p:pic>
      <p:graphicFrame>
        <p:nvGraphicFramePr>
          <p:cNvPr id="4" name="Table 3">
            <a:extLst>
              <a:ext uri="{FF2B5EF4-FFF2-40B4-BE49-F238E27FC236}">
                <a16:creationId xmlns:a16="http://schemas.microsoft.com/office/drawing/2014/main" id="{6755985E-7952-045D-7FFE-AE6922745FAB}"/>
              </a:ext>
            </a:extLst>
          </p:cNvPr>
          <p:cNvGraphicFramePr>
            <a:graphicFrameLocks noGrp="1"/>
          </p:cNvGraphicFramePr>
          <p:nvPr>
            <p:extLst>
              <p:ext uri="{D42A27DB-BD31-4B8C-83A1-F6EECF244321}">
                <p14:modId xmlns:p14="http://schemas.microsoft.com/office/powerpoint/2010/main" val="2758274842"/>
              </p:ext>
            </p:extLst>
          </p:nvPr>
        </p:nvGraphicFramePr>
        <p:xfrm>
          <a:off x="2299580" y="3262865"/>
          <a:ext cx="7874000" cy="952500"/>
        </p:xfrm>
        <a:graphic>
          <a:graphicData uri="http://schemas.openxmlformats.org/drawingml/2006/table">
            <a:tbl>
              <a:tblPr>
                <a:tableStyleId>{5C22544A-7EE6-4342-B048-85BDC9FD1C3A}</a:tableStyleId>
              </a:tblPr>
              <a:tblGrid>
                <a:gridCol w="7226300">
                  <a:extLst>
                    <a:ext uri="{9D8B030D-6E8A-4147-A177-3AD203B41FA5}">
                      <a16:colId xmlns:a16="http://schemas.microsoft.com/office/drawing/2014/main" val="2738918748"/>
                    </a:ext>
                  </a:extLst>
                </a:gridCol>
                <a:gridCol w="647700">
                  <a:extLst>
                    <a:ext uri="{9D8B030D-6E8A-4147-A177-3AD203B41FA5}">
                      <a16:colId xmlns:a16="http://schemas.microsoft.com/office/drawing/2014/main" val="1319616754"/>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4031774529"/>
                  </a:ext>
                </a:extLst>
              </a:tr>
              <a:tr h="238125">
                <a:tc>
                  <a:txBody>
                    <a:bodyPr/>
                    <a:lstStyle/>
                    <a:p>
                      <a:pPr algn="l" fontAlgn="b">
                        <a:buNone/>
                      </a:pPr>
                      <a:r>
                        <a:rPr lang="en-US" sz="1400" u="none" strike="noStrike">
                          <a:effectLst/>
                        </a:rPr>
                        <a:t>Operation Ignite: Beyond the Résumé: Interviewing for Impact</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994077129"/>
                  </a:ext>
                </a:extLst>
              </a:tr>
              <a:tr h="238125">
                <a:tc>
                  <a:txBody>
                    <a:bodyPr/>
                    <a:lstStyle/>
                    <a:p>
                      <a:pPr algn="l" fontAlgn="b">
                        <a:buNone/>
                      </a:pPr>
                      <a:r>
                        <a:rPr lang="en-US" sz="1400" u="none" strike="noStrike">
                          <a:effectLst/>
                        </a:rPr>
                        <a:t>Operations Elevation: From First Day to Flourishing: The Power of Precepting &amp; Mentorship</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248802960"/>
                  </a:ext>
                </a:extLst>
              </a:tr>
              <a:tr h="238125">
                <a:tc>
                  <a:txBody>
                    <a:bodyPr/>
                    <a:lstStyle/>
                    <a:p>
                      <a:pPr algn="l" fontAlgn="b">
                        <a:buNone/>
                      </a:pPr>
                      <a:r>
                        <a:rPr lang="en-US" sz="1400" u="none" strike="noStrike">
                          <a:effectLst/>
                        </a:rPr>
                        <a:t>Operation Ignite: Stay Power: Strategies for Employee Retention</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002479303"/>
                  </a:ext>
                </a:extLst>
              </a:tr>
            </a:tbl>
          </a:graphicData>
        </a:graphic>
      </p:graphicFrame>
      <p:pic>
        <p:nvPicPr>
          <p:cNvPr id="7" name="Picture 6">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50382" y="4807639"/>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Operation Ignite: Beyond the Résumé: Interviewing for Impact</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57608"/>
            <a:ext cx="10515600" cy="4719355"/>
          </a:xfrm>
        </p:spPr>
        <p:txBody>
          <a:bodyPr>
            <a:normAutofit/>
          </a:bodyPr>
          <a:lstStyle/>
          <a:p>
            <a:r>
              <a:rPr lang="en-US" sz="1800" b="1" u="sng" dirty="0"/>
              <a:t>PURPOSE</a:t>
            </a:r>
            <a:r>
              <a:rPr lang="en-US" sz="1800" dirty="0"/>
              <a:t>: This session equips home infusion leaders with effective interviewing techniques to uncover clinical competence, cultural fit, and growth potential in candidates. Participants will learn how to structure conversations, ask behavior-based questions, and evaluate responses to build high-performing, patient-centered teams.</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Behavioral Interviewing and explain how it differs from traditional or situational interviewing.</a:t>
            </a:r>
          </a:p>
          <a:p>
            <a:pPr lvl="1"/>
            <a:r>
              <a:rPr lang="en-US" sz="1800" dirty="0"/>
              <a:t>Discuss how behavioral interviewing questions will provide more informative information about candidates.</a:t>
            </a:r>
          </a:p>
          <a:p>
            <a:pPr lvl="1"/>
            <a:r>
              <a:rPr lang="en-US" sz="1800" dirty="0"/>
              <a:t>Explain the importance of preparing, consistency and objectivity in the interviewing process.</a:t>
            </a:r>
          </a:p>
          <a:p>
            <a:pPr lvl="1"/>
            <a:endParaRPr lang="en-US" sz="1400" dirty="0"/>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54866-78ED-41E9-61B2-BEC2A4C9A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88ECE0-BA02-098D-107A-80FEE160832C}"/>
              </a:ext>
            </a:extLst>
          </p:cNvPr>
          <p:cNvSpPr>
            <a:spLocks noGrp="1"/>
          </p:cNvSpPr>
          <p:nvPr>
            <p:ph type="title"/>
          </p:nvPr>
        </p:nvSpPr>
        <p:spPr>
          <a:xfrm>
            <a:off x="838200" y="365125"/>
            <a:ext cx="10515600" cy="1237338"/>
          </a:xfrm>
        </p:spPr>
        <p:txBody>
          <a:bodyPr>
            <a:normAutofit fontScale="90000"/>
          </a:bodyPr>
          <a:lstStyle/>
          <a:p>
            <a:r>
              <a:rPr lang="en-US" sz="3200" dirty="0">
                <a:solidFill>
                  <a:schemeClr val="tx2">
                    <a:lumMod val="75000"/>
                    <a:lumOff val="25000"/>
                  </a:schemeClr>
                </a:solidFill>
              </a:rPr>
              <a:t>Overview, Target Audience, and Learning Objectives: Operations Elevation: From First Day to Flourishing: The Power of Precepting &amp; Mentorship</a:t>
            </a:r>
          </a:p>
        </p:txBody>
      </p:sp>
      <p:sp>
        <p:nvSpPr>
          <p:cNvPr id="3" name="Content Placeholder 2">
            <a:extLst>
              <a:ext uri="{FF2B5EF4-FFF2-40B4-BE49-F238E27FC236}">
                <a16:creationId xmlns:a16="http://schemas.microsoft.com/office/drawing/2014/main" id="{43688321-DD66-0A89-9829-FB02B295E31E}"/>
              </a:ext>
            </a:extLst>
          </p:cNvPr>
          <p:cNvSpPr>
            <a:spLocks noGrp="1"/>
          </p:cNvSpPr>
          <p:nvPr>
            <p:ph idx="1"/>
          </p:nvPr>
        </p:nvSpPr>
        <p:spPr/>
        <p:txBody>
          <a:bodyPr>
            <a:normAutofit/>
          </a:bodyPr>
          <a:lstStyle/>
          <a:p>
            <a:r>
              <a:rPr lang="en-US" sz="1800" b="1" u="sng" dirty="0"/>
              <a:t>PURPOSE</a:t>
            </a:r>
            <a:r>
              <a:rPr lang="en-US" sz="1800" dirty="0"/>
              <a:t>: This session highlights the critical role of precepting and mentoring home infusion professionals, fostering confidence, competence, and connection from day one. Leaders will explore strategies to build supportive environments and cultivate a culture of excellence through intentional guidance.</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core competencies required for home infusion professionals.</a:t>
            </a:r>
          </a:p>
          <a:p>
            <a:pPr lvl="1"/>
            <a:r>
              <a:rPr lang="en-US" sz="1800" dirty="0"/>
              <a:t>Discuss adult learning principles as they relate to mentoring and precepting home infusion professionals.</a:t>
            </a:r>
          </a:p>
          <a:p>
            <a:pPr lvl="1"/>
            <a:r>
              <a:rPr lang="en-US" sz="1800" dirty="0"/>
              <a:t>Explain evaluation measures necessary within a mentoring or precepting model in home infusion.</a:t>
            </a:r>
          </a:p>
          <a:p>
            <a:pPr marL="457200" lvl="1" indent="0">
              <a:buNone/>
            </a:pPr>
            <a:endParaRPr lang="en-US" sz="1400" dirty="0"/>
          </a:p>
          <a:p>
            <a:pPr lvl="1"/>
            <a:endParaRPr lang="en-US" sz="1400" dirty="0"/>
          </a:p>
          <a:p>
            <a:endParaRPr lang="en-US" dirty="0"/>
          </a:p>
        </p:txBody>
      </p:sp>
    </p:spTree>
    <p:extLst>
      <p:ext uri="{BB962C8B-B14F-4D97-AF65-F5344CB8AC3E}">
        <p14:creationId xmlns:p14="http://schemas.microsoft.com/office/powerpoint/2010/main" val="1150406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B621D-7BAA-DD91-B62D-2B3986FE5B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0F9EE0-4810-A4A4-0587-EFEFE02E3B63}"/>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Operation Ignite: Stay Power: Strategies for Employee Retention</a:t>
            </a:r>
          </a:p>
        </p:txBody>
      </p:sp>
      <p:sp>
        <p:nvSpPr>
          <p:cNvPr id="3" name="Content Placeholder 2">
            <a:extLst>
              <a:ext uri="{FF2B5EF4-FFF2-40B4-BE49-F238E27FC236}">
                <a16:creationId xmlns:a16="http://schemas.microsoft.com/office/drawing/2014/main" id="{0300D0FE-B394-21CC-FF85-14666034BD17}"/>
              </a:ext>
            </a:extLst>
          </p:cNvPr>
          <p:cNvSpPr>
            <a:spLocks noGrp="1"/>
          </p:cNvSpPr>
          <p:nvPr>
            <p:ph idx="1"/>
          </p:nvPr>
        </p:nvSpPr>
        <p:spPr>
          <a:xfrm>
            <a:off x="838200" y="1493822"/>
            <a:ext cx="10515600" cy="4683141"/>
          </a:xfrm>
        </p:spPr>
        <p:txBody>
          <a:bodyPr>
            <a:normAutofit/>
          </a:bodyPr>
          <a:lstStyle/>
          <a:p>
            <a:r>
              <a:rPr lang="en-US" sz="1800" b="1" u="sng" dirty="0"/>
              <a:t>PURPOSE</a:t>
            </a:r>
            <a:r>
              <a:rPr lang="en-US" sz="1800" dirty="0"/>
              <a:t>: This session explores proven approaches to boost employee retention in home infusion, from fostering professional growth to cultivating a culture of recognition and belonging. Leaders will learn how to identify turnover risks, strengthen engagement, and build resilient teams that thrive in complex care environments.</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Discuss retention challenges in home infusion.</a:t>
            </a:r>
          </a:p>
          <a:p>
            <a:pPr lvl="1"/>
            <a:r>
              <a:rPr lang="en-US" sz="1800" dirty="0"/>
              <a:t>Explain key factors that influence employee engagement and job satisfaction.</a:t>
            </a:r>
          </a:p>
          <a:p>
            <a:pPr lvl="1"/>
            <a:r>
              <a:rPr lang="en-US" sz="1800" dirty="0"/>
              <a:t>Develop action plans based on employee feedback and organizational trends with turnover.</a:t>
            </a:r>
          </a:p>
          <a:p>
            <a:endParaRPr lang="en-US" dirty="0"/>
          </a:p>
        </p:txBody>
      </p:sp>
    </p:spTree>
    <p:extLst>
      <p:ext uri="{BB962C8B-B14F-4D97-AF65-F5344CB8AC3E}">
        <p14:creationId xmlns:p14="http://schemas.microsoft.com/office/powerpoint/2010/main" val="3286055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807E1954-C5CC-4D2F-B830-5806B03DD01B}"/>
</file>

<file path=docProps/app.xml><?xml version="1.0" encoding="utf-8"?>
<Properties xmlns="http://schemas.openxmlformats.org/officeDocument/2006/extended-properties" xmlns:vt="http://schemas.openxmlformats.org/officeDocument/2006/docPropsVTypes">
  <TotalTime>49</TotalTime>
  <Words>683</Words>
  <Application>Microsoft Office PowerPoint</Application>
  <PresentationFormat>Widescreen</PresentationFormat>
  <Paragraphs>50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Operation Ignite: Beyond the Résumé: Interviewing for Impact</vt:lpstr>
      <vt:lpstr>Overview, Target Audience, and Learning Objectives: Operations Elevation: From First Day to Flourishing: The Power of Precepting &amp; Mentorship</vt:lpstr>
      <vt:lpstr>Overview, Target Audience, and Learning Objectives: Operation Ignite: Stay Power: Strategies for Employee Retention</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