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C0E54D-12F2-496E-BB05-2AAB9214EFC6}" v="4" dt="2025-12-02T20:55:03.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06ABDCD5-B63D-418B-B156-814034CC1B81}"/>
    <pc:docChg chg="custSel modSld">
      <pc:chgData name="Jennifer Lyons" userId="ff58536e-2db9-4ac8-a964-43e31d416291" providerId="ADAL" clId="{06ABDCD5-B63D-418B-B156-814034CC1B81}" dt="2025-12-02T21:30:49.450" v="138" actId="20577"/>
      <pc:docMkLst>
        <pc:docMk/>
      </pc:docMkLst>
      <pc:sldChg chg="modSp mod">
        <pc:chgData name="Jennifer Lyons" userId="ff58536e-2db9-4ac8-a964-43e31d416291" providerId="ADAL" clId="{06ABDCD5-B63D-418B-B156-814034CC1B81}" dt="2025-12-02T21:30:49.450" v="138" actId="20577"/>
        <pc:sldMkLst>
          <pc:docMk/>
          <pc:sldMk cId="2201271684" sldId="259"/>
        </pc:sldMkLst>
        <pc:spChg chg="mod">
          <ac:chgData name="Jennifer Lyons" userId="ff58536e-2db9-4ac8-a964-43e31d416291" providerId="ADAL" clId="{06ABDCD5-B63D-418B-B156-814034CC1B81}" dt="2025-12-02T21:30:49.450" v="138" actId="20577"/>
          <ac:spMkLst>
            <pc:docMk/>
            <pc:sldMk cId="2201271684" sldId="259"/>
            <ac:spMk id="2" creationId="{956A5EDB-1B8A-44F2-160D-AE0C7D4CE60C}"/>
          </ac:spMkLst>
        </pc:spChg>
        <pc:spChg chg="mod">
          <ac:chgData name="Jennifer Lyons" userId="ff58536e-2db9-4ac8-a964-43e31d416291" providerId="ADAL" clId="{06ABDCD5-B63D-418B-B156-814034CC1B81}" dt="2025-12-02T20:55:07.178" v="97" actId="27636"/>
          <ac:spMkLst>
            <pc:docMk/>
            <pc:sldMk cId="2201271684" sldId="259"/>
            <ac:spMk id="3" creationId="{115A6905-D76D-1C99-4A43-B3288F50EE28}"/>
          </ac:spMkLst>
        </pc:spChg>
      </pc:sldChg>
      <pc:sldChg chg="modSp mod">
        <pc:chgData name="Jennifer Lyons" userId="ff58536e-2db9-4ac8-a964-43e31d416291" providerId="ADAL" clId="{06ABDCD5-B63D-418B-B156-814034CC1B81}" dt="2025-12-02T20:51:29.647" v="17" actId="20577"/>
        <pc:sldMkLst>
          <pc:docMk/>
          <pc:sldMk cId="3565125401" sldId="265"/>
        </pc:sldMkLst>
        <pc:spChg chg="mod">
          <ac:chgData name="Jennifer Lyons" userId="ff58536e-2db9-4ac8-a964-43e31d416291" providerId="ADAL" clId="{06ABDCD5-B63D-418B-B156-814034CC1B81}" dt="2025-12-02T20:51:29.647" v="17" actId="20577"/>
          <ac:spMkLst>
            <pc:docMk/>
            <pc:sldMk cId="3565125401" sldId="265"/>
            <ac:spMk id="3" creationId="{144E0E91-33BF-3AC5-D459-9173EAFC44B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a:t>
            </a:r>
            <a:r>
              <a:rPr lang="en-US" sz="2800" dirty="0">
                <a:solidFill>
                  <a:srgbClr val="000000"/>
                </a:solidFill>
                <a:ea typeface="Times New Roman" panose="02020603050405020304" pitchFamily="18" charset="0"/>
                <a:cs typeface="Calibri Light" panose="020F0302020204030204" pitchFamily="34" charset="0"/>
              </a:rPr>
              <a:t>.50</a:t>
            </a:r>
            <a:r>
              <a:rPr lang="en-US" sz="2800" dirty="0">
                <a:solidFill>
                  <a:srgbClr val="000000"/>
                </a:solidFill>
                <a:effectLst/>
                <a:ea typeface="Times New Roman" panose="02020603050405020304" pitchFamily="18" charset="0"/>
                <a:cs typeface="Calibri Light" panose="020F0302020204030204" pitchFamily="34" charset="0"/>
              </a:rPr>
              <a:t>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938574"/>
          </a:xfrm>
        </p:spPr>
        <p:txBody>
          <a:bodyPr>
            <a:normAutofit fontScale="90000"/>
          </a:bodyPr>
          <a:lstStyle/>
          <a:p>
            <a:r>
              <a:rPr lang="en-US" sz="3200" dirty="0">
                <a:solidFill>
                  <a:schemeClr val="tx2">
                    <a:lumMod val="75000"/>
                    <a:lumOff val="25000"/>
                  </a:schemeClr>
                </a:solidFill>
              </a:rPr>
              <a:t>Overview, Target Audience, and Learning Objectives: Compounding Knowledge: Decoding Immediate-Use and Category 1 Compounding</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93822"/>
            <a:ext cx="10515600" cy="4683141"/>
          </a:xfrm>
        </p:spPr>
        <p:txBody>
          <a:bodyPr>
            <a:normAutofit/>
          </a:bodyPr>
          <a:lstStyle/>
          <a:p>
            <a:r>
              <a:rPr lang="en-US" sz="1600" b="1" u="sng" dirty="0"/>
              <a:t>PURPOSE</a:t>
            </a:r>
            <a:r>
              <a:rPr lang="en-US" sz="1600" dirty="0"/>
              <a:t>: As more small organizations begin sterile compounding, understanding Immediate Use and Category 1 Compounding is critical. This session breaks down the definitions, key differences, and regulatory requirements for these compounding types when conducted in Segregated Compounding Areas (SCAs). We'll discuss when these practices are appropriate, how to stay compliant, and practical considerations for implementation.</a:t>
            </a:r>
          </a:p>
          <a:p>
            <a:endParaRPr lang="en-US" sz="1600" b="1" u="sng" dirty="0"/>
          </a:p>
          <a:p>
            <a:r>
              <a:rPr lang="en-US" sz="1600" b="1" u="sng" dirty="0"/>
              <a:t>TARGET AUDIENCE</a:t>
            </a:r>
            <a:r>
              <a:rPr lang="en-US" sz="1600" dirty="0"/>
              <a:t>:  The professional audience for which this CE activity has been designed includes Pharmacists, Pharmacy Technicians, Nurses, Dietitians and other non-clinical infusion providers. </a:t>
            </a:r>
          </a:p>
          <a:p>
            <a:endParaRPr lang="en-US" sz="1600" dirty="0"/>
          </a:p>
          <a:p>
            <a:r>
              <a:rPr lang="en-US" sz="1600" b="1" u="sng" dirty="0"/>
              <a:t>LEARNING OBJECTIVES</a:t>
            </a:r>
            <a:r>
              <a:rPr lang="en-US" sz="1600" dirty="0"/>
              <a:t>:  The learning objectives for this activity are as follows:</a:t>
            </a:r>
          </a:p>
          <a:p>
            <a:pPr lvl="1"/>
            <a:r>
              <a:rPr lang="en-US" sz="1600" dirty="0"/>
              <a:t>Distinguish between Immediate-Use and Category 1 Compounding, including definitions, requirements, and appropriate use cases.</a:t>
            </a:r>
          </a:p>
          <a:p>
            <a:pPr lvl="1"/>
            <a:r>
              <a:rPr lang="en-US" sz="1600" dirty="0"/>
              <a:t>Explain regulatory expectations for conducting these compounding activities in SCAs.</a:t>
            </a:r>
          </a:p>
          <a:p>
            <a:pPr lvl="1"/>
            <a:r>
              <a:rPr lang="en-US" sz="1600" dirty="0"/>
              <a:t>Evaluate practical considerations and compliance strategies for implementing Immediate-Use and Category 1 practices in small organizations.</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FEA15273-546E-4CAA-B7E2-62A6B6D482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TotalTime>
  <Words>371</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Decoding Immediate-Use and Category 1 Compounding</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2025-12-02T21:30:51Z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