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44DFB-164B-4C5F-BEB4-F76BB3C8D4CC}" v="1" dt="2026-02-26T20:39:35.9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9:37.811" v="1" actId="1076"/>
      <pc:docMkLst>
        <pc:docMk/>
      </pc:docMkLst>
      <pc:sldChg chg="addSp modSp mod">
        <pc:chgData name="Jennifer Lyons" userId="ff58536e-2db9-4ac8-a964-43e31d416291" providerId="ADAL" clId="{24787826-D830-469E-BBA2-46817BFDAAE6}" dt="2026-02-26T20:39:37.811" v="1" actId="1076"/>
        <pc:sldMkLst>
          <pc:docMk/>
          <pc:sldMk cId="3565125401" sldId="265"/>
        </pc:sldMkLst>
        <pc:picChg chg="add mod">
          <ac:chgData name="Jennifer Lyons" userId="ff58536e-2db9-4ac8-a964-43e31d416291" providerId="ADAL" clId="{24787826-D830-469E-BBA2-46817BFDAAE6}" dt="2026-02-26T20:39:37.811" v="1" actId="1076"/>
          <ac:picMkLst>
            <pc:docMk/>
            <pc:sldMk cId="3565125401" sldId="265"/>
            <ac:picMk id="7"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838200" y="4686851"/>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10461" y="4781690"/>
            <a:ext cx="2843339" cy="1218997"/>
          </a:xfrm>
          <a:prstGeom prst="rect">
            <a:avLst/>
          </a:prstGeom>
        </p:spPr>
      </p:pic>
      <p:graphicFrame>
        <p:nvGraphicFramePr>
          <p:cNvPr id="4" name="Table 3">
            <a:extLst>
              <a:ext uri="{FF2B5EF4-FFF2-40B4-BE49-F238E27FC236}">
                <a16:creationId xmlns:a16="http://schemas.microsoft.com/office/drawing/2014/main" id="{556FA37A-585A-2710-D244-2387970E17EB}"/>
              </a:ext>
            </a:extLst>
          </p:cNvPr>
          <p:cNvGraphicFramePr>
            <a:graphicFrameLocks noGrp="1"/>
          </p:cNvGraphicFramePr>
          <p:nvPr>
            <p:extLst>
              <p:ext uri="{D42A27DB-BD31-4B8C-83A1-F6EECF244321}">
                <p14:modId xmlns:p14="http://schemas.microsoft.com/office/powerpoint/2010/main" val="456958974"/>
              </p:ext>
            </p:extLst>
          </p:nvPr>
        </p:nvGraphicFramePr>
        <p:xfrm>
          <a:off x="2326111" y="3292262"/>
          <a:ext cx="7340600" cy="952500"/>
        </p:xfrm>
        <a:graphic>
          <a:graphicData uri="http://schemas.openxmlformats.org/drawingml/2006/table">
            <a:tbl>
              <a:tblPr>
                <a:tableStyleId>{5C22544A-7EE6-4342-B048-85BDC9FD1C3A}</a:tableStyleId>
              </a:tblPr>
              <a:tblGrid>
                <a:gridCol w="6693180">
                  <a:extLst>
                    <a:ext uri="{9D8B030D-6E8A-4147-A177-3AD203B41FA5}">
                      <a16:colId xmlns:a16="http://schemas.microsoft.com/office/drawing/2014/main" val="2729114998"/>
                    </a:ext>
                  </a:extLst>
                </a:gridCol>
                <a:gridCol w="647420">
                  <a:extLst>
                    <a:ext uri="{9D8B030D-6E8A-4147-A177-3AD203B41FA5}">
                      <a16:colId xmlns:a16="http://schemas.microsoft.com/office/drawing/2014/main" val="1415469540"/>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192722110"/>
                  </a:ext>
                </a:extLst>
              </a:tr>
              <a:tr h="238125">
                <a:tc>
                  <a:txBody>
                    <a:bodyPr/>
                    <a:lstStyle/>
                    <a:p>
                      <a:pPr algn="l" fontAlgn="b">
                        <a:buNone/>
                      </a:pPr>
                      <a:r>
                        <a:rPr lang="en-US" sz="1400" u="none" strike="noStrike">
                          <a:effectLst/>
                        </a:rPr>
                        <a:t>Nurse Bytes: Drug Calculations: A Nurse's Guide to Safe Medication Dosing</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216622420"/>
                  </a:ext>
                </a:extLst>
              </a:tr>
              <a:tr h="238125">
                <a:tc>
                  <a:txBody>
                    <a:bodyPr/>
                    <a:lstStyle/>
                    <a:p>
                      <a:pPr algn="l" fontAlgn="b">
                        <a:buNone/>
                      </a:pPr>
                      <a:r>
                        <a:rPr lang="en-US" sz="1400" u="none" strike="noStrike">
                          <a:effectLst/>
                        </a:rPr>
                        <a:t>Nurse Necessities: Right Patient, Right Practice: A Nurse's Guide to the Five Rights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538454830"/>
                  </a:ext>
                </a:extLst>
              </a:tr>
              <a:tr h="238125">
                <a:tc>
                  <a:txBody>
                    <a:bodyPr/>
                    <a:lstStyle/>
                    <a:p>
                      <a:pPr algn="l" fontAlgn="b">
                        <a:buNone/>
                      </a:pPr>
                      <a:r>
                        <a:rPr lang="en-US" sz="1400" u="none" strike="noStrike">
                          <a:effectLst/>
                        </a:rPr>
                        <a:t>Nurse Bytes: From Script to Safe: Teaching Patients How to Administer with Care</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881522351"/>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1338" y="4760823"/>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Drug Calculations: A Nurse’s Guide to Safe Medication Dosing</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593410"/>
            <a:ext cx="10515600" cy="4583553"/>
          </a:xfrm>
        </p:spPr>
        <p:txBody>
          <a:bodyPr>
            <a:normAutofit/>
          </a:bodyPr>
          <a:lstStyle/>
          <a:p>
            <a:r>
              <a:rPr lang="en-US" sz="1800" b="1" u="sng" dirty="0"/>
              <a:t>PURPOSE</a:t>
            </a:r>
            <a:r>
              <a:rPr lang="en-US" sz="1800" dirty="0"/>
              <a:t>: This session equips home infusion nurses with the essential skills to accurately calculate IV medication dosages, ensuring safe and effective patient care. Participants will explore best practices for dose verification, infusion rate calculations, and clinical accountability in the home setting.</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best practice for dose verification and infusion rate calculations to ensure safe administration and minimize medication errors in the home setting.</a:t>
            </a:r>
          </a:p>
          <a:p>
            <a:pPr lvl="1"/>
            <a:r>
              <a:rPr lang="en-US" sz="1800" dirty="0"/>
              <a:t>Apply accurate dosage calculation methods to determine IV medication volumes and infusion rates using standardized formulas and technology. </a:t>
            </a:r>
          </a:p>
          <a:p>
            <a:pPr lvl="1"/>
            <a:r>
              <a:rPr lang="en-US" sz="1800" dirty="0"/>
              <a:t>Integrate principles of clinical accountability by documenting calculations, validating infusion parameters, and communicating effectively with interdisciplinary teams to uphold patient safety.</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51A0D-7660-5B6C-3025-DC2E372DCF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1D2488-B791-79A2-AEBC-51178D11F5D2}"/>
              </a:ext>
            </a:extLst>
          </p:cNvPr>
          <p:cNvSpPr>
            <a:spLocks noGrp="1"/>
          </p:cNvSpPr>
          <p:nvPr>
            <p:ph type="title"/>
          </p:nvPr>
        </p:nvSpPr>
        <p:spPr>
          <a:xfrm>
            <a:off x="838200" y="365125"/>
            <a:ext cx="10515600" cy="1219231"/>
          </a:xfrm>
        </p:spPr>
        <p:txBody>
          <a:bodyPr>
            <a:normAutofit fontScale="90000"/>
          </a:bodyPr>
          <a:lstStyle/>
          <a:p>
            <a:r>
              <a:rPr lang="en-US" sz="3200" dirty="0">
                <a:solidFill>
                  <a:schemeClr val="tx2">
                    <a:lumMod val="75000"/>
                    <a:lumOff val="25000"/>
                  </a:schemeClr>
                </a:solidFill>
              </a:rPr>
              <a:t>Overview, Target Audience, and Learning Objectives: Nurse Necessities: Right Patient, Right Practice: A Nurse’s Guide to the Five Rights</a:t>
            </a:r>
          </a:p>
        </p:txBody>
      </p:sp>
      <p:sp>
        <p:nvSpPr>
          <p:cNvPr id="3" name="Content Placeholder 2">
            <a:extLst>
              <a:ext uri="{FF2B5EF4-FFF2-40B4-BE49-F238E27FC236}">
                <a16:creationId xmlns:a16="http://schemas.microsoft.com/office/drawing/2014/main" id="{A95487E1-57C9-AE42-6F4B-A6B125E8F639}"/>
              </a:ext>
            </a:extLst>
          </p:cNvPr>
          <p:cNvSpPr>
            <a:spLocks noGrp="1"/>
          </p:cNvSpPr>
          <p:nvPr>
            <p:ph idx="1"/>
          </p:nvPr>
        </p:nvSpPr>
        <p:spPr>
          <a:xfrm>
            <a:off x="838200" y="1756372"/>
            <a:ext cx="10515600" cy="4420591"/>
          </a:xfrm>
        </p:spPr>
        <p:txBody>
          <a:bodyPr>
            <a:normAutofit lnSpcReduction="10000"/>
          </a:bodyPr>
          <a:lstStyle/>
          <a:p>
            <a:r>
              <a:rPr lang="en-US" sz="1800" b="1" u="sng" dirty="0"/>
              <a:t>PURPOSE</a:t>
            </a:r>
            <a:r>
              <a:rPr lang="en-US" sz="1800" dirty="0"/>
              <a:t>: This session empowers home infusion nurses to apply the Five Rights of medication administration—right patient, drug, dose, route, and time—with precision and accountability. Through practical guidance and real-world scenarios, participants will strengthen their role in ensuring safe, high-quality care during medication preparation and delivery.</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Apply the Five Rights of medication administration to ensure safe and accurate IV medication delivery in the home setting.</a:t>
            </a:r>
          </a:p>
          <a:p>
            <a:pPr lvl="1"/>
            <a:r>
              <a:rPr lang="en-US" sz="1800" dirty="0"/>
              <a:t>Identify and mitigate common risks associated with medication preparation and administration through scenario-based problem-solving and peer discussion.</a:t>
            </a:r>
          </a:p>
          <a:p>
            <a:pPr lvl="1"/>
            <a:r>
              <a:rPr lang="en-US" sz="1800" dirty="0"/>
              <a:t>Demonstrate clinical accountability by documenting medication administration accurately and communicating effectively with interdisciplinary teams.</a:t>
            </a:r>
          </a:p>
          <a:p>
            <a:endParaRPr lang="en-US" dirty="0"/>
          </a:p>
        </p:txBody>
      </p:sp>
    </p:spTree>
    <p:extLst>
      <p:ext uri="{BB962C8B-B14F-4D97-AF65-F5344CB8AC3E}">
        <p14:creationId xmlns:p14="http://schemas.microsoft.com/office/powerpoint/2010/main" val="2641839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D2244-D9F3-EE96-4DF5-B25477563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5BD1AF-6493-E484-AF69-51FF8D273AB9}"/>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From Script to Safe: Teaching Patients How to Administer with Care </a:t>
            </a:r>
          </a:p>
        </p:txBody>
      </p:sp>
      <p:sp>
        <p:nvSpPr>
          <p:cNvPr id="3" name="Content Placeholder 2">
            <a:extLst>
              <a:ext uri="{FF2B5EF4-FFF2-40B4-BE49-F238E27FC236}">
                <a16:creationId xmlns:a16="http://schemas.microsoft.com/office/drawing/2014/main" id="{E92171F6-BA5F-8F6C-05A4-C8BDDAD7C172}"/>
              </a:ext>
            </a:extLst>
          </p:cNvPr>
          <p:cNvSpPr>
            <a:spLocks noGrp="1"/>
          </p:cNvSpPr>
          <p:nvPr>
            <p:ph idx="1"/>
          </p:nvPr>
        </p:nvSpPr>
        <p:spPr>
          <a:xfrm>
            <a:off x="838200" y="1484768"/>
            <a:ext cx="10515600" cy="4692195"/>
          </a:xfrm>
        </p:spPr>
        <p:txBody>
          <a:bodyPr>
            <a:normAutofit/>
          </a:bodyPr>
          <a:lstStyle/>
          <a:p>
            <a:r>
              <a:rPr lang="en-US" sz="1800" b="1" u="sng" dirty="0"/>
              <a:t>PURPOSE</a:t>
            </a:r>
            <a:r>
              <a:rPr lang="en-US" sz="1800" dirty="0"/>
              <a:t>: This session equips nurses with practical strategies to teach patients safe and effective medication administration, from prescription to practice. Through clear communication, demonstration techniques, and patient engagement tools, participants will learn how to foster confidence and reduce risk in home-based care.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effective patient education strategies for safe medication administration, including clear verbal instructions, visual aids, and hands-on demonstrations.</a:t>
            </a:r>
          </a:p>
          <a:p>
            <a:pPr lvl="1"/>
            <a:r>
              <a:rPr lang="en-US" sz="1800" dirty="0"/>
              <a:t>Apply communication techniques that build patient trust, clarify expectations, and address barriers to understanding or adherence.</a:t>
            </a:r>
          </a:p>
          <a:p>
            <a:pPr lvl="1"/>
            <a:r>
              <a:rPr lang="en-US" sz="1800" dirty="0"/>
              <a:t>Utilize patient engagement tools to reinforce learning, assess comprehension, and promote confidence in self-administering medications at home.</a:t>
            </a:r>
          </a:p>
          <a:p>
            <a:endParaRPr lang="en-US" dirty="0"/>
          </a:p>
        </p:txBody>
      </p:sp>
    </p:spTree>
    <p:extLst>
      <p:ext uri="{BB962C8B-B14F-4D97-AF65-F5344CB8AC3E}">
        <p14:creationId xmlns:p14="http://schemas.microsoft.com/office/powerpoint/2010/main" val="87833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DD05E504-8E4B-4951-8986-DB8ED1D57997}"/>
</file>

<file path=docProps/app.xml><?xml version="1.0" encoding="utf-8"?>
<Properties xmlns="http://schemas.openxmlformats.org/officeDocument/2006/extended-properties" xmlns:vt="http://schemas.openxmlformats.org/officeDocument/2006/docPropsVTypes">
  <TotalTime>49</TotalTime>
  <Words>781</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Drug Calculations: A Nurse’s Guide to Safe Medication Dosing</vt:lpstr>
      <vt:lpstr>Overview, Target Audience, and Learning Objectives: Nurse Necessities: Right Patient, Right Practice: A Nurse’s Guide to the Five Rights</vt:lpstr>
      <vt:lpstr>Overview, Target Audience, and Learning Objectives: Nurse Bytes: From Script to Safe: Teaching Patients How to Administer with Care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