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5" r:id="rId7"/>
    <p:sldId id="259" r:id="rId8"/>
    <p:sldId id="261" r:id="rId9"/>
    <p:sldId id="26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0C945A-A62F-449B-A31F-A8FF2D6C1CE4}" v="1" dt="2026-02-26T20:37:35.4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Lyons" userId="ff58536e-2db9-4ac8-a964-43e31d416291" providerId="ADAL" clId="{24787826-D830-469E-BBA2-46817BFDAAE6}"/>
    <pc:docChg chg="modSld">
      <pc:chgData name="Jennifer Lyons" userId="ff58536e-2db9-4ac8-a964-43e31d416291" providerId="ADAL" clId="{24787826-D830-469E-BBA2-46817BFDAAE6}" dt="2026-02-26T20:37:39.143" v="3" actId="1076"/>
      <pc:docMkLst>
        <pc:docMk/>
      </pc:docMkLst>
      <pc:sldChg chg="addSp modSp mod">
        <pc:chgData name="Jennifer Lyons" userId="ff58536e-2db9-4ac8-a964-43e31d416291" providerId="ADAL" clId="{24787826-D830-469E-BBA2-46817BFDAAE6}" dt="2026-02-26T20:37:39.143" v="3" actId="1076"/>
        <pc:sldMkLst>
          <pc:docMk/>
          <pc:sldMk cId="3565125401" sldId="265"/>
        </pc:sldMkLst>
        <pc:picChg chg="add mod">
          <ac:chgData name="Jennifer Lyons" userId="ff58536e-2db9-4ac8-a964-43e31d416291" providerId="ADAL" clId="{24787826-D830-469E-BBA2-46817BFDAAE6}" dt="2026-02-26T20:37:39.143" v="3" actId="1076"/>
          <ac:picMkLst>
            <pc:docMk/>
            <pc:sldMk cId="3565125401" sldId="265"/>
            <ac:picMk id="4" creationId="{CBDE59F1-EB61-E266-F867-7D299F04BDE8}"/>
          </ac:picMkLst>
        </pc:picChg>
        <pc:picChg chg="mod">
          <ac:chgData name="Jennifer Lyons" userId="ff58536e-2db9-4ac8-a964-43e31d416291" providerId="ADAL" clId="{24787826-D830-469E-BBA2-46817BFDAAE6}" dt="2026-02-26T20:37:31.557" v="0" actId="1076"/>
          <ac:picMkLst>
            <pc:docMk/>
            <pc:sldMk cId="3565125401" sldId="265"/>
            <ac:picMk id="6" creationId="{AD142D94-1A00-9FEC-0EE7-719B9301273D}"/>
          </ac:picMkLst>
        </pc:picChg>
        <pc:picChg chg="mod">
          <ac:chgData name="Jennifer Lyons" userId="ff58536e-2db9-4ac8-a964-43e31d416291" providerId="ADAL" clId="{24787826-D830-469E-BBA2-46817BFDAAE6}" dt="2026-02-26T20:37:33.695" v="1" actId="1076"/>
          <ac:picMkLst>
            <pc:docMk/>
            <pc:sldMk cId="3565125401" sldId="265"/>
            <ac:picMk id="8" creationId="{AAE99AB8-2F16-DA22-BB44-C429241F63A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1DB9-E0A0-9D80-3572-ED1D529535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1BC99-68E1-2FAB-A403-0961DCCFC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CE3F5-E234-48E5-EF32-31D97FE5FFB4}"/>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F052E1A3-0CC4-34E0-C0BC-6C70F12CB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58FA-FEA3-CAA4-F0A5-8453C4D63BF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45969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CDDE-70A9-5018-9B60-A7678935D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6CF7AD-EEA5-26B7-6426-744A08919C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7E5B9-59B5-610B-1785-C58F07C22182}"/>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BB94CC51-9F2C-2AD3-DD15-4B9B3F418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A83B2-71AB-1DE3-97E1-2EDE2CDCAD1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52125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A16E-6942-88A4-22D4-A560AD5B04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90EA65-047A-E542-C2B4-57743DF5C9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C73628-EFD6-E9A9-7384-E36E04956EF3}"/>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6D58C494-CC7B-8098-3034-CA84EFF9F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B584D-6345-D2FE-D484-31AEAAE8CB5F}"/>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93893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3B51-7849-0691-6C71-E842661049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98573-E0E3-1216-C7A1-AA390AD76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6A6C0A-F300-90CC-0CFD-A87B2BAA94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6AE37E-A8B2-F601-92A3-4FB906DF28BF}"/>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4F45499B-FAAA-37F4-2AD8-8EE96D539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2C3DF-3580-0251-F51E-CFC691A93FE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851530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B314-3E92-120E-C9FE-9B6D357C1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1C662F-B1F1-2D82-3017-5018AC6BF9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DE5002-5EF2-DAED-056D-AD9BA3A944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71E17D-DA6B-4EFE-4FF3-D10884202F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0A69DD-095F-D9FD-E4C9-9EA0630B7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025001-3BB5-1781-3E37-EBE8D27CCB25}"/>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8" name="Footer Placeholder 7">
            <a:extLst>
              <a:ext uri="{FF2B5EF4-FFF2-40B4-BE49-F238E27FC236}">
                <a16:creationId xmlns:a16="http://schemas.microsoft.com/office/drawing/2014/main" id="{DB9EBECD-95D5-077E-83E7-9D2F405BF5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7C504D-5A66-8B90-522E-85644B15DBC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39886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36F3-0B2A-FE86-983F-B2B157A67C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5C8AA1-A2F1-5C97-3EDF-70F37647338F}"/>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4" name="Footer Placeholder 3">
            <a:extLst>
              <a:ext uri="{FF2B5EF4-FFF2-40B4-BE49-F238E27FC236}">
                <a16:creationId xmlns:a16="http://schemas.microsoft.com/office/drawing/2014/main" id="{E2F3DD09-EA0E-4EFB-2F5F-BCC02FCDB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5A2FD-6163-492D-4135-588E73D7641E}"/>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60081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90AD7-6F75-4DB8-6601-7974E03E10F2}"/>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3" name="Footer Placeholder 2">
            <a:extLst>
              <a:ext uri="{FF2B5EF4-FFF2-40B4-BE49-F238E27FC236}">
                <a16:creationId xmlns:a16="http://schemas.microsoft.com/office/drawing/2014/main" id="{44EC36BA-4E18-8EA8-371C-66BED7C4E2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E177DD-8485-9FB8-A207-3DB93B4170B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74481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66F90-6459-61DE-68E5-9A2891DAC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9B3968-88EE-5615-112D-CF4E71B02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E364EC-B4C3-F73C-0883-EFB421F66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1ACF6D-18F5-1D83-96CA-72EE72213621}"/>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85A89F76-5159-E896-69FB-3299D1181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EC807-8CD5-DA5B-F35D-49B1327FC60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16562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08F1-B63B-31D0-10D2-3B98B88091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E53AB9-D812-3AA4-15F4-129D45355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3C1FB0-153A-D58C-1271-2F88E19E91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E7328-7B29-7FE2-38DD-D6C393A3B733}"/>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FE96A75E-D2A2-4F98-175F-908AFE20C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3FF0C-986A-DB5A-3681-E09A47EB4288}"/>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01933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29A2-8C56-35D6-336C-5017394AFD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E7CD61-0876-BEBC-CDFF-7CBFB2A45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344A7B-6078-262D-66CF-0892F1CA9EE4}"/>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17EEE792-DFFD-D770-086C-62028F6CB9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85945-16CC-011F-A093-8565CFB6534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32712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443DFB-C842-9914-2FC1-59C4C77D2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50F720-B469-520E-A129-E9BF7DAAFE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CA990-975D-EB86-3079-5EE466A17857}"/>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708208EC-4892-70E9-B1E2-B2168C8EB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3B4F4-5FED-1828-A961-35960A86476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08332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E85DD7-35BE-AE2C-7188-F6486C6971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F6D7DA-7081-1B0C-53C5-7D3884AA2B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25BBC-5CA9-B0DE-F5E2-D83CD9FA32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80C3963C-D89F-20A6-1811-EEFB50B78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4DC6FD-8A6F-B211-2616-64C14A0AAC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BCAD82-CAE7-407D-BA9C-36C3EF67234C}" type="slidenum">
              <a:rPr lang="en-US" smtClean="0"/>
              <a:t>‹#›</a:t>
            </a:fld>
            <a:endParaRPr lang="en-US"/>
          </a:p>
        </p:txBody>
      </p:sp>
    </p:spTree>
    <p:extLst>
      <p:ext uri="{BB962C8B-B14F-4D97-AF65-F5344CB8AC3E}">
        <p14:creationId xmlns:p14="http://schemas.microsoft.com/office/powerpoint/2010/main" val="10245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A719-8908-23C3-4F2E-801D9C53EAA6}"/>
              </a:ext>
            </a:extLst>
          </p:cNvPr>
          <p:cNvSpPr>
            <a:spLocks noGrp="1"/>
          </p:cNvSpPr>
          <p:nvPr>
            <p:ph type="ctrTitle"/>
          </p:nvPr>
        </p:nvSpPr>
        <p:spPr>
          <a:xfrm>
            <a:off x="1524000" y="2482813"/>
            <a:ext cx="9144000" cy="2387600"/>
          </a:xfrm>
        </p:spPr>
        <p:txBody>
          <a:bodyPr/>
          <a:lstStyle/>
          <a:p>
            <a:r>
              <a:rPr lang="en-US" dirty="0">
                <a:solidFill>
                  <a:schemeClr val="tx2">
                    <a:lumMod val="75000"/>
                    <a:lumOff val="25000"/>
                  </a:schemeClr>
                </a:solidFill>
              </a:rPr>
              <a:t>General CE Information</a:t>
            </a:r>
          </a:p>
        </p:txBody>
      </p:sp>
      <p:pic>
        <p:nvPicPr>
          <p:cNvPr id="5" name="Picture 4" descr="A blue and white logo&#10;&#10;Description automatically generated">
            <a:extLst>
              <a:ext uri="{FF2B5EF4-FFF2-40B4-BE49-F238E27FC236}">
                <a16:creationId xmlns:a16="http://schemas.microsoft.com/office/drawing/2014/main" id="{99673919-1629-28B3-CE40-81A0056F0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476" y="134112"/>
            <a:ext cx="4575048" cy="2395728"/>
          </a:xfrm>
          <a:prstGeom prst="rect">
            <a:avLst/>
          </a:prstGeom>
        </p:spPr>
      </p:pic>
    </p:spTree>
    <p:extLst>
      <p:ext uri="{BB962C8B-B14F-4D97-AF65-F5344CB8AC3E}">
        <p14:creationId xmlns:p14="http://schemas.microsoft.com/office/powerpoint/2010/main" val="338947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2A7C-E488-CAD4-A875-A7B7B49D6794}"/>
              </a:ext>
            </a:extLst>
          </p:cNvPr>
          <p:cNvSpPr>
            <a:spLocks noGrp="1"/>
          </p:cNvSpPr>
          <p:nvPr>
            <p:ph type="title"/>
          </p:nvPr>
        </p:nvSpPr>
        <p:spPr/>
        <p:txBody>
          <a:bodyPr/>
          <a:lstStyle/>
          <a:p>
            <a:r>
              <a:rPr lang="en-US" dirty="0">
                <a:solidFill>
                  <a:schemeClr val="tx2">
                    <a:lumMod val="75000"/>
                    <a:lumOff val="25000"/>
                  </a:schemeClr>
                </a:solidFill>
              </a:rPr>
              <a:t>Accreditation Statement</a:t>
            </a:r>
          </a:p>
        </p:txBody>
      </p:sp>
      <p:sp>
        <p:nvSpPr>
          <p:cNvPr id="3" name="Content Placeholder 2">
            <a:extLst>
              <a:ext uri="{FF2B5EF4-FFF2-40B4-BE49-F238E27FC236}">
                <a16:creationId xmlns:a16="http://schemas.microsoft.com/office/drawing/2014/main" id="{3764A2CC-21B6-A35B-C641-31C68B050D56}"/>
              </a:ext>
            </a:extLst>
          </p:cNvPr>
          <p:cNvSpPr>
            <a:spLocks noGrp="1"/>
          </p:cNvSpPr>
          <p:nvPr>
            <p:ph idx="1"/>
          </p:nvPr>
        </p:nvSpPr>
        <p:spPr/>
        <p:txBody>
          <a:bodyPr/>
          <a:lstStyle/>
          <a:p>
            <a:pPr marL="0" indent="0">
              <a:buNone/>
            </a:pPr>
            <a:endParaRPr lang="en-US" dirty="0"/>
          </a:p>
          <a:p>
            <a:pPr marL="0" indent="0">
              <a:buNone/>
            </a:pPr>
            <a:endParaRPr lang="en-US" dirty="0"/>
          </a:p>
          <a:p>
            <a:pPr marL="1828800" lvl="4" indent="0">
              <a:buNone/>
            </a:pPr>
            <a:r>
              <a:rPr lang="en-US" sz="2800" dirty="0"/>
              <a:t>In support of improving patient care, the National Home Infusion Association (NHIA) is jointly accredited by the Accreditation Council for Continuing Medical Education (ACCME), the Accreditation Council for Pharmacy Education (ACPE), and the American Nurses Credentialing Center (ANCC), to provide continuing education for the healthcare team.</a:t>
            </a:r>
          </a:p>
        </p:txBody>
      </p:sp>
      <p:pic>
        <p:nvPicPr>
          <p:cNvPr id="11" name="Picture 10" descr="A logo for a company&#10;&#10;Description automatically generated">
            <a:extLst>
              <a:ext uri="{FF2B5EF4-FFF2-40B4-BE49-F238E27FC236}">
                <a16:creationId xmlns:a16="http://schemas.microsoft.com/office/drawing/2014/main" id="{1BF5D0AB-97AD-0226-AAEE-B7B088C61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484717"/>
            <a:ext cx="1797663" cy="1235012"/>
          </a:xfrm>
          <a:prstGeom prst="rect">
            <a:avLst/>
          </a:prstGeom>
        </p:spPr>
      </p:pic>
    </p:spTree>
    <p:extLst>
      <p:ext uri="{BB962C8B-B14F-4D97-AF65-F5344CB8AC3E}">
        <p14:creationId xmlns:p14="http://schemas.microsoft.com/office/powerpoint/2010/main" val="2465211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05E1-EBED-6BC7-4C23-45E6416F68AF}"/>
              </a:ext>
            </a:extLst>
          </p:cNvPr>
          <p:cNvSpPr>
            <a:spLocks noGrp="1"/>
          </p:cNvSpPr>
          <p:nvPr>
            <p:ph type="title"/>
          </p:nvPr>
        </p:nvSpPr>
        <p:spPr/>
        <p:txBody>
          <a:bodyPr>
            <a:normAutofit/>
          </a:bodyPr>
          <a:lstStyle/>
          <a:p>
            <a:r>
              <a:rPr lang="en-US" sz="3600" dirty="0">
                <a:solidFill>
                  <a:schemeClr val="tx2">
                    <a:lumMod val="75000"/>
                    <a:lumOff val="25000"/>
                  </a:schemeClr>
                </a:solidFill>
              </a:rPr>
              <a:t>Credit Designations</a:t>
            </a:r>
          </a:p>
        </p:txBody>
      </p:sp>
      <p:sp>
        <p:nvSpPr>
          <p:cNvPr id="3" name="Content Placeholder 2">
            <a:extLst>
              <a:ext uri="{FF2B5EF4-FFF2-40B4-BE49-F238E27FC236}">
                <a16:creationId xmlns:a16="http://schemas.microsoft.com/office/drawing/2014/main" id="{144E0E91-33BF-3AC5-D459-9173EAFC44B9}"/>
              </a:ext>
            </a:extLst>
          </p:cNvPr>
          <p:cNvSpPr>
            <a:spLocks noGrp="1"/>
          </p:cNvSpPr>
          <p:nvPr>
            <p:ph idx="1"/>
          </p:nvPr>
        </p:nvSpPr>
        <p:spPr/>
        <p:txBody>
          <a:bodyPr/>
          <a:lstStyle/>
          <a:p>
            <a:pPr marL="1371600" lvl="3" indent="0">
              <a:buNone/>
            </a:pPr>
            <a:r>
              <a:rPr lang="en-US" sz="2800" dirty="0">
                <a:solidFill>
                  <a:srgbClr val="000000"/>
                </a:solidFill>
                <a:effectLst/>
                <a:ea typeface="Times New Roman" panose="02020603050405020304" pitchFamily="18" charset="0"/>
                <a:cs typeface="Calibri Light" panose="020F0302020204030204" pitchFamily="34" charset="0"/>
              </a:rPr>
              <a:t>This activity was planned by and for the healthcare team, and learners will receive 0.50 Interprofessional Continuing Education (IPCE) credit for learning and change.</a:t>
            </a:r>
            <a:endParaRPr lang="en-US" sz="2800" dirty="0">
              <a:effectLst/>
              <a:ea typeface="Calibri" panose="020F0502020204030204" pitchFamily="34" charset="0"/>
              <a:cs typeface="Times New Roman" panose="02020603050405020304" pitchFamily="18" charset="0"/>
            </a:endParaRPr>
          </a:p>
          <a:p>
            <a:pPr marL="0" indent="0">
              <a:buNone/>
            </a:pPr>
            <a:endParaRPr lang="en-US" dirty="0"/>
          </a:p>
        </p:txBody>
      </p:sp>
      <p:pic>
        <p:nvPicPr>
          <p:cNvPr id="5" name="Picture 4">
            <a:extLst>
              <a:ext uri="{FF2B5EF4-FFF2-40B4-BE49-F238E27FC236}">
                <a16:creationId xmlns:a16="http://schemas.microsoft.com/office/drawing/2014/main" id="{53EC6D15-8E53-8ADA-105F-A4EC8D38111A}"/>
              </a:ext>
            </a:extLst>
          </p:cNvPr>
          <p:cNvPicPr>
            <a:picLocks noChangeAspect="1"/>
          </p:cNvPicPr>
          <p:nvPr/>
        </p:nvPicPr>
        <p:blipFill>
          <a:blip r:embed="rId2"/>
          <a:stretch>
            <a:fillRect/>
          </a:stretch>
        </p:blipFill>
        <p:spPr>
          <a:xfrm>
            <a:off x="764981" y="1763267"/>
            <a:ext cx="1388715" cy="1019058"/>
          </a:xfrm>
          <a:prstGeom prst="rect">
            <a:avLst/>
          </a:prstGeom>
        </p:spPr>
      </p:pic>
      <p:pic>
        <p:nvPicPr>
          <p:cNvPr id="6" name="Picture 5">
            <a:extLst>
              <a:ext uri="{FF2B5EF4-FFF2-40B4-BE49-F238E27FC236}">
                <a16:creationId xmlns:a16="http://schemas.microsoft.com/office/drawing/2014/main" id="{AD142D94-1A00-9FEC-0EE7-719B9301273D}"/>
              </a:ext>
            </a:extLst>
          </p:cNvPr>
          <p:cNvPicPr>
            <a:picLocks noChangeAspect="1"/>
          </p:cNvPicPr>
          <p:nvPr/>
        </p:nvPicPr>
        <p:blipFill>
          <a:blip r:embed="rId3"/>
          <a:stretch>
            <a:fillRect/>
          </a:stretch>
        </p:blipFill>
        <p:spPr>
          <a:xfrm>
            <a:off x="1271362" y="4001294"/>
            <a:ext cx="2125661" cy="1408677"/>
          </a:xfrm>
          <a:prstGeom prst="rect">
            <a:avLst/>
          </a:prstGeom>
        </p:spPr>
      </p:pic>
      <p:pic>
        <p:nvPicPr>
          <p:cNvPr id="8" name="Picture 7">
            <a:extLst>
              <a:ext uri="{FF2B5EF4-FFF2-40B4-BE49-F238E27FC236}">
                <a16:creationId xmlns:a16="http://schemas.microsoft.com/office/drawing/2014/main" id="{AAE99AB8-2F16-DA22-BB44-C429241F63A4}"/>
              </a:ext>
            </a:extLst>
          </p:cNvPr>
          <p:cNvPicPr>
            <a:picLocks noChangeAspect="1"/>
          </p:cNvPicPr>
          <p:nvPr/>
        </p:nvPicPr>
        <p:blipFill>
          <a:blip r:embed="rId4"/>
          <a:stretch>
            <a:fillRect/>
          </a:stretch>
        </p:blipFill>
        <p:spPr>
          <a:xfrm>
            <a:off x="8077299" y="4190974"/>
            <a:ext cx="2843339" cy="1218997"/>
          </a:xfrm>
          <a:prstGeom prst="rect">
            <a:avLst/>
          </a:prstGeom>
        </p:spPr>
      </p:pic>
      <p:pic>
        <p:nvPicPr>
          <p:cNvPr id="4" name="Picture 3">
            <a:extLst>
              <a:ext uri="{FF2B5EF4-FFF2-40B4-BE49-F238E27FC236}">
                <a16:creationId xmlns:a16="http://schemas.microsoft.com/office/drawing/2014/main" id="{CBDE59F1-EB61-E266-F867-7D299F04BD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65930" y="4190974"/>
            <a:ext cx="2893211" cy="1260729"/>
          </a:xfrm>
          <a:prstGeom prst="rect">
            <a:avLst/>
          </a:prstGeom>
        </p:spPr>
      </p:pic>
    </p:spTree>
    <p:extLst>
      <p:ext uri="{BB962C8B-B14F-4D97-AF65-F5344CB8AC3E}">
        <p14:creationId xmlns:p14="http://schemas.microsoft.com/office/powerpoint/2010/main" val="3565125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5EDB-1B8A-44F2-160D-AE0C7D4CE60C}"/>
              </a:ext>
            </a:extLst>
          </p:cNvPr>
          <p:cNvSpPr>
            <a:spLocks noGrp="1"/>
          </p:cNvSpPr>
          <p:nvPr>
            <p:ph type="title"/>
          </p:nvPr>
        </p:nvSpPr>
        <p:spPr>
          <a:xfrm>
            <a:off x="838200" y="365125"/>
            <a:ext cx="10515600" cy="1173963"/>
          </a:xfrm>
        </p:spPr>
        <p:txBody>
          <a:bodyPr>
            <a:normAutofit fontScale="90000"/>
          </a:bodyPr>
          <a:lstStyle/>
          <a:p>
            <a:r>
              <a:rPr lang="en-US" sz="3200" dirty="0">
                <a:solidFill>
                  <a:schemeClr val="tx2">
                    <a:lumMod val="75000"/>
                    <a:lumOff val="25000"/>
                  </a:schemeClr>
                </a:solidFill>
              </a:rPr>
              <a:t>Overview, Target Audience, and Learning Objectives: Compounding Knowledge: From Warehouse to Workbench: Mastering Material Transfer in Sterile Compounding</a:t>
            </a:r>
          </a:p>
        </p:txBody>
      </p:sp>
      <p:sp>
        <p:nvSpPr>
          <p:cNvPr id="3" name="Content Placeholder 2">
            <a:extLst>
              <a:ext uri="{FF2B5EF4-FFF2-40B4-BE49-F238E27FC236}">
                <a16:creationId xmlns:a16="http://schemas.microsoft.com/office/drawing/2014/main" id="{115A6905-D76D-1C99-4A43-B3288F50EE28}"/>
              </a:ext>
            </a:extLst>
          </p:cNvPr>
          <p:cNvSpPr>
            <a:spLocks noGrp="1"/>
          </p:cNvSpPr>
          <p:nvPr>
            <p:ph idx="1"/>
          </p:nvPr>
        </p:nvSpPr>
        <p:spPr/>
        <p:txBody>
          <a:bodyPr>
            <a:normAutofit/>
          </a:bodyPr>
          <a:lstStyle/>
          <a:p>
            <a:r>
              <a:rPr lang="en-US" sz="1400" b="1" u="sng" dirty="0"/>
              <a:t>PURPOSE</a:t>
            </a:r>
            <a:r>
              <a:rPr lang="en-US" sz="1400" dirty="0"/>
              <a:t>: Material transfer is a critical, yet often overlooked, element of sterile compounding operations. This session walks through best practices for managing materials from warehouse receipt to placement into the Primary Engineering Control (PEC). Topics include proper sanitization, staging, pass-through protocols, and minimizing contamination risks while maintaining workflow efficiency.</a:t>
            </a:r>
          </a:p>
          <a:p>
            <a:endParaRPr lang="en-US" sz="1400" b="1" u="sng" dirty="0"/>
          </a:p>
          <a:p>
            <a:r>
              <a:rPr lang="en-US" sz="1400" b="1" u="sng" dirty="0"/>
              <a:t>TARGET AUDIENCE</a:t>
            </a:r>
            <a:r>
              <a:rPr lang="en-US" sz="1400" dirty="0"/>
              <a:t>:  The professional audience for which this CE activity has been designed includes Pharmacists, Pharmacy Technicians, Nurses, Dietitians and other non-clinical infusion providers. </a:t>
            </a:r>
          </a:p>
          <a:p>
            <a:endParaRPr lang="en-US" sz="1400" dirty="0"/>
          </a:p>
          <a:p>
            <a:r>
              <a:rPr lang="en-US" sz="1400" b="1" u="sng" dirty="0"/>
              <a:t>LEARNING OBJECTIVES</a:t>
            </a:r>
            <a:r>
              <a:rPr lang="en-US" sz="1400" dirty="0"/>
              <a:t>:  The learning objectives for this activity are as follows:</a:t>
            </a:r>
          </a:p>
          <a:p>
            <a:pPr lvl="1"/>
            <a:r>
              <a:rPr lang="en-US" sz="1400" dirty="0"/>
              <a:t>Describe the complete material flow from warehouse receipt to placement inside the PEC in sterile compounding environments.</a:t>
            </a:r>
          </a:p>
          <a:p>
            <a:pPr lvl="1"/>
            <a:r>
              <a:rPr lang="en-US" sz="1400" dirty="0"/>
              <a:t>Apply best practices for sanitization, staging, pass-through use, and contamination prevention during material transfer.</a:t>
            </a:r>
          </a:p>
          <a:p>
            <a:pPr lvl="1"/>
            <a:r>
              <a:rPr lang="en-US" sz="1400" dirty="0"/>
              <a:t>Evaluate workflow design and transfer protocols to improve both sterility assurance and operational efficiency.</a:t>
            </a:r>
          </a:p>
        </p:txBody>
      </p:sp>
    </p:spTree>
    <p:extLst>
      <p:ext uri="{BB962C8B-B14F-4D97-AF65-F5344CB8AC3E}">
        <p14:creationId xmlns:p14="http://schemas.microsoft.com/office/powerpoint/2010/main" val="220127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40AE-E746-0DD5-4DE6-A135F46AB9A4}"/>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a:t>
            </a:r>
          </a:p>
        </p:txBody>
      </p:sp>
      <p:sp>
        <p:nvSpPr>
          <p:cNvPr id="3" name="Content Placeholder 2">
            <a:extLst>
              <a:ext uri="{FF2B5EF4-FFF2-40B4-BE49-F238E27FC236}">
                <a16:creationId xmlns:a16="http://schemas.microsoft.com/office/drawing/2014/main" id="{D6A4DAD1-6155-A3C9-334D-BC5BEF7D9DD7}"/>
              </a:ext>
            </a:extLst>
          </p:cNvPr>
          <p:cNvSpPr>
            <a:spLocks noGrp="1"/>
          </p:cNvSpPr>
          <p:nvPr>
            <p:ph idx="1"/>
          </p:nvPr>
        </p:nvSpPr>
        <p:spPr/>
        <p:txBody>
          <a:bodyPr/>
          <a:lstStyle/>
          <a:p>
            <a:pPr marL="0" indent="0">
              <a:lnSpc>
                <a:spcPct val="150000"/>
              </a:lnSpc>
              <a:buNone/>
            </a:pPr>
            <a:r>
              <a:rPr lang="en-US" dirty="0"/>
              <a:t>As an accredited provider of continuing education for the healthcare team, NHIA collects disclosure of financial relationships with all ineligible companies, which include manufacturers of drugs, medical equipment, and other products related to patient care. All relevant financial relationships have been mitigated prior to the start of this activity.</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9566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5A43-6551-A225-86DD-0BC664A3E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1ABAE-13F1-681D-B26C-7F716E7B0F6B}"/>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 (continued)</a:t>
            </a:r>
          </a:p>
        </p:txBody>
      </p:sp>
      <p:sp>
        <p:nvSpPr>
          <p:cNvPr id="3" name="Content Placeholder 2">
            <a:extLst>
              <a:ext uri="{FF2B5EF4-FFF2-40B4-BE49-F238E27FC236}">
                <a16:creationId xmlns:a16="http://schemas.microsoft.com/office/drawing/2014/main" id="{01FB0E46-00ED-B853-7FB2-B5A50AC65B05}"/>
              </a:ext>
            </a:extLst>
          </p:cNvPr>
          <p:cNvSpPr>
            <a:spLocks noGrp="1"/>
          </p:cNvSpPr>
          <p:nvPr>
            <p:ph idx="1"/>
          </p:nvPr>
        </p:nvSpPr>
        <p:spPr/>
        <p:txBody>
          <a:bodyPr>
            <a:normAutofit/>
          </a:bodyPr>
          <a:lstStyle/>
          <a:p>
            <a:pPr marL="0" indent="0">
              <a:buNone/>
            </a:pPr>
            <a:r>
              <a:rPr lang="en-US" sz="2800" dirty="0"/>
              <a:t>The following are the relevant financial relationships from planners, faculty, reviewers, or other persons that affect the content of this activity:</a:t>
            </a:r>
          </a:p>
          <a:p>
            <a:pPr marL="0" indent="0">
              <a:buNone/>
            </a:pPr>
            <a:endParaRPr lang="en-US" sz="2800" dirty="0"/>
          </a:p>
          <a:p>
            <a:r>
              <a:rPr lang="en-US" sz="2800" dirty="0"/>
              <a:t>All persons who affect the content of this webinar have reported no relevant financial relationships.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37008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e730253-d6d1-421d-925d-4b00e5bb31a5" xsi:nil="true"/>
    <lcf76f155ced4ddcb4097134ff3c332f xmlns="c0fdf5e8-01b1-44a5-bcec-5da022381f8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ED0095F04DE2444B1C956E945542AB9" ma:contentTypeVersion="18" ma:contentTypeDescription="Create a new document." ma:contentTypeScope="" ma:versionID="d3abfb435a26e09f06736a25618351ef">
  <xsd:schema xmlns:xsd="http://www.w3.org/2001/XMLSchema" xmlns:xs="http://www.w3.org/2001/XMLSchema" xmlns:p="http://schemas.microsoft.com/office/2006/metadata/properties" xmlns:ns2="c0fdf5e8-01b1-44a5-bcec-5da022381f8b" xmlns:ns3="3e730253-d6d1-421d-925d-4b00e5bb31a5" targetNamespace="http://schemas.microsoft.com/office/2006/metadata/properties" ma:root="true" ma:fieldsID="bd813b562ce9e23c4c521d1bb023b95e" ns2:_="" ns3:_="">
    <xsd:import namespace="c0fdf5e8-01b1-44a5-bcec-5da022381f8b"/>
    <xsd:import namespace="3e730253-d6d1-421d-925d-4b00e5bb31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fdf5e8-01b1-44a5-bcec-5da022381f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a3c7921-18b4-4818-be58-ef943e0fb7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730253-d6d1-421d-925d-4b00e5bb31a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0102684-6508-4ba0-ad57-060835153793}" ma:internalName="TaxCatchAll" ma:showField="CatchAllData" ma:web="3e730253-d6d1-421d-925d-4b00e5bb31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20148E-D8D7-40C7-959D-4871A543A1D7}">
  <ds:schemaRefs>
    <ds:schemaRef ds:uri="http://schemas.microsoft.com/office/2006/metadata/properties"/>
    <ds:schemaRef ds:uri="http://schemas.microsoft.com/office/infopath/2007/PartnerControls"/>
    <ds:schemaRef ds:uri="3e730253-d6d1-421d-925d-4b00e5bb31a5"/>
    <ds:schemaRef ds:uri="c0fdf5e8-01b1-44a5-bcec-5da022381f8b"/>
  </ds:schemaRefs>
</ds:datastoreItem>
</file>

<file path=customXml/itemProps2.xml><?xml version="1.0" encoding="utf-8"?>
<ds:datastoreItem xmlns:ds="http://schemas.openxmlformats.org/officeDocument/2006/customXml" ds:itemID="{8A4B19DF-21EE-4AF6-A9BE-19F62F2A85CF}">
  <ds:schemaRefs>
    <ds:schemaRef ds:uri="http://schemas.microsoft.com/sharepoint/v3/contenttype/forms"/>
  </ds:schemaRefs>
</ds:datastoreItem>
</file>

<file path=customXml/itemProps3.xml><?xml version="1.0" encoding="utf-8"?>
<ds:datastoreItem xmlns:ds="http://schemas.openxmlformats.org/officeDocument/2006/customXml" ds:itemID="{3C478182-867C-48A2-A4B0-D69C52C7B7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fdf5e8-01b1-44a5-bcec-5da022381f8b"/>
    <ds:schemaRef ds:uri="3e730253-d6d1-421d-925d-4b00e5bb31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46</TotalTime>
  <Words>375</Words>
  <Application>Microsoft Office PowerPoint</Application>
  <PresentationFormat>Widescreen</PresentationFormat>
  <Paragraphs>23</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Aptos</vt:lpstr>
      <vt:lpstr>Aptos Display</vt:lpstr>
      <vt:lpstr>Arial</vt:lpstr>
      <vt:lpstr>Calibri</vt:lpstr>
      <vt:lpstr>Times New Roman</vt:lpstr>
      <vt:lpstr>Office Theme</vt:lpstr>
      <vt:lpstr>General CE Information</vt:lpstr>
      <vt:lpstr>Accreditation Statement</vt:lpstr>
      <vt:lpstr>Credit Designations</vt:lpstr>
      <vt:lpstr>Overview, Target Audience, and Learning Objectives: Compounding Knowledge: From Warehouse to Workbench: Mastering Material Transfer in Sterile Compounding</vt:lpstr>
      <vt:lpstr>Disclosure of Relevant Financial Relationships</vt:lpstr>
      <vt:lpstr>Disclosure of Relevant Financial Relationships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Passin</dc:creator>
  <cp:lastModifiedBy>Jennifer Lyons</cp:lastModifiedBy>
  <cp:revision>5</cp:revision>
  <dcterms:created xsi:type="dcterms:W3CDTF">2024-11-13T20:54:23Z</dcterms:created>
  <dcterms:modified xsi:type="dcterms:W3CDTF">2026-02-26T20:37:45Z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0x0101006ED0095F04DE2444B1C956E945542AB9</vt:lpwstr>
  </property>
  <property fmtid="{D5CDD505-2E9C-101B-9397-08002B2CF9AE}" pid="3" name="MediaServiceImageTags">
    <vt:lpwstr/>
  </property>
</Properties>
</file>