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6" r:id="rId9"/>
    <p:sldId id="267" r:id="rId10"/>
    <p:sldId id="261"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2AF88C-D31F-4A5D-947B-88A0C5FC958B}" v="18" dt="2025-12-02T20:10:51.7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06ABDCD5-B63D-418B-B156-814034CC1B81}"/>
    <pc:docChg chg="custSel addSld modSld">
      <pc:chgData name="Jennifer Lyons" userId="ff58536e-2db9-4ac8-a964-43e31d416291" providerId="ADAL" clId="{06ABDCD5-B63D-418B-B156-814034CC1B81}" dt="2025-12-02T20:11:22.550" v="280" actId="113"/>
      <pc:docMkLst>
        <pc:docMk/>
      </pc:docMkLst>
      <pc:sldChg chg="modSp mod">
        <pc:chgData name="Jennifer Lyons" userId="ff58536e-2db9-4ac8-a964-43e31d416291" providerId="ADAL" clId="{06ABDCD5-B63D-418B-B156-814034CC1B81}" dt="2025-12-02T19:58:51.723" v="92"/>
        <pc:sldMkLst>
          <pc:docMk/>
          <pc:sldMk cId="2201271684" sldId="259"/>
        </pc:sldMkLst>
        <pc:spChg chg="mod">
          <ac:chgData name="Jennifer Lyons" userId="ff58536e-2db9-4ac8-a964-43e31d416291" providerId="ADAL" clId="{06ABDCD5-B63D-418B-B156-814034CC1B81}" dt="2025-12-02T19:57:47.530" v="81" actId="20577"/>
          <ac:spMkLst>
            <pc:docMk/>
            <pc:sldMk cId="2201271684" sldId="259"/>
            <ac:spMk id="2" creationId="{956A5EDB-1B8A-44F2-160D-AE0C7D4CE60C}"/>
          </ac:spMkLst>
        </pc:spChg>
        <pc:spChg chg="mod">
          <ac:chgData name="Jennifer Lyons" userId="ff58536e-2db9-4ac8-a964-43e31d416291" providerId="ADAL" clId="{06ABDCD5-B63D-418B-B156-814034CC1B81}" dt="2025-12-02T19:58:51.723" v="92"/>
          <ac:spMkLst>
            <pc:docMk/>
            <pc:sldMk cId="2201271684" sldId="259"/>
            <ac:spMk id="3" creationId="{115A6905-D76D-1C99-4A43-B3288F50EE28}"/>
          </ac:spMkLst>
        </pc:spChg>
      </pc:sldChg>
      <pc:sldChg chg="addSp modSp mod">
        <pc:chgData name="Jennifer Lyons" userId="ff58536e-2db9-4ac8-a964-43e31d416291" providerId="ADAL" clId="{06ABDCD5-B63D-418B-B156-814034CC1B81}" dt="2025-12-02T20:11:22.550" v="280" actId="113"/>
        <pc:sldMkLst>
          <pc:docMk/>
          <pc:sldMk cId="3565125401" sldId="265"/>
        </pc:sldMkLst>
        <pc:spChg chg="mod">
          <ac:chgData name="Jennifer Lyons" userId="ff58536e-2db9-4ac8-a964-43e31d416291" providerId="ADAL" clId="{06ABDCD5-B63D-418B-B156-814034CC1B81}" dt="2025-12-02T20:06:19.240" v="107" actId="20577"/>
          <ac:spMkLst>
            <pc:docMk/>
            <pc:sldMk cId="3565125401" sldId="265"/>
            <ac:spMk id="3" creationId="{144E0E91-33BF-3AC5-D459-9173EAFC44B9}"/>
          </ac:spMkLst>
        </pc:spChg>
        <pc:graphicFrameChg chg="add mod modGraphic">
          <ac:chgData name="Jennifer Lyons" userId="ff58536e-2db9-4ac8-a964-43e31d416291" providerId="ADAL" clId="{06ABDCD5-B63D-418B-B156-814034CC1B81}" dt="2025-12-02T20:11:22.550" v="280" actId="113"/>
          <ac:graphicFrameMkLst>
            <pc:docMk/>
            <pc:sldMk cId="3565125401" sldId="265"/>
            <ac:graphicFrameMk id="4" creationId="{A3659F84-E494-52CB-A1E6-09A499B52E9D}"/>
          </ac:graphicFrameMkLst>
        </pc:graphicFrameChg>
        <pc:picChg chg="mod">
          <ac:chgData name="Jennifer Lyons" userId="ff58536e-2db9-4ac8-a964-43e31d416291" providerId="ADAL" clId="{06ABDCD5-B63D-418B-B156-814034CC1B81}" dt="2025-12-02T20:01:57.473" v="99" actId="1076"/>
          <ac:picMkLst>
            <pc:docMk/>
            <pc:sldMk cId="3565125401" sldId="265"/>
            <ac:picMk id="6" creationId="{AD142D94-1A00-9FEC-0EE7-719B9301273D}"/>
          </ac:picMkLst>
        </pc:picChg>
        <pc:picChg chg="mod">
          <ac:chgData name="Jennifer Lyons" userId="ff58536e-2db9-4ac8-a964-43e31d416291" providerId="ADAL" clId="{06ABDCD5-B63D-418B-B156-814034CC1B81}" dt="2025-12-02T20:01:59.933" v="100" actId="1076"/>
          <ac:picMkLst>
            <pc:docMk/>
            <pc:sldMk cId="3565125401" sldId="265"/>
            <ac:picMk id="8" creationId="{AAE99AB8-2F16-DA22-BB44-C429241F63A4}"/>
          </ac:picMkLst>
        </pc:picChg>
      </pc:sldChg>
      <pc:sldChg chg="modSp add mod">
        <pc:chgData name="Jennifer Lyons" userId="ff58536e-2db9-4ac8-a964-43e31d416291" providerId="ADAL" clId="{06ABDCD5-B63D-418B-B156-814034CC1B81}" dt="2025-12-02T20:09:18.176" v="211"/>
        <pc:sldMkLst>
          <pc:docMk/>
          <pc:sldMk cId="1635282453" sldId="266"/>
        </pc:sldMkLst>
        <pc:spChg chg="mod">
          <ac:chgData name="Jennifer Lyons" userId="ff58536e-2db9-4ac8-a964-43e31d416291" providerId="ADAL" clId="{06ABDCD5-B63D-418B-B156-814034CC1B81}" dt="2025-12-02T20:07:22.178" v="189" actId="20577"/>
          <ac:spMkLst>
            <pc:docMk/>
            <pc:sldMk cId="1635282453" sldId="266"/>
            <ac:spMk id="2" creationId="{1766859A-4640-EED3-B1E1-D55EC17491A0}"/>
          </ac:spMkLst>
        </pc:spChg>
        <pc:spChg chg="mod">
          <ac:chgData name="Jennifer Lyons" userId="ff58536e-2db9-4ac8-a964-43e31d416291" providerId="ADAL" clId="{06ABDCD5-B63D-418B-B156-814034CC1B81}" dt="2025-12-02T20:09:18.176" v="211"/>
          <ac:spMkLst>
            <pc:docMk/>
            <pc:sldMk cId="1635282453" sldId="266"/>
            <ac:spMk id="3" creationId="{5C6DF72C-550C-AD41-8E3B-B98133160AFD}"/>
          </ac:spMkLst>
        </pc:spChg>
      </pc:sldChg>
      <pc:sldChg chg="modSp add mod">
        <pc:chgData name="Jennifer Lyons" userId="ff58536e-2db9-4ac8-a964-43e31d416291" providerId="ADAL" clId="{06ABDCD5-B63D-418B-B156-814034CC1B81}" dt="2025-12-02T20:10:51.740" v="277"/>
        <pc:sldMkLst>
          <pc:docMk/>
          <pc:sldMk cId="3847936171" sldId="267"/>
        </pc:sldMkLst>
        <pc:spChg chg="mod">
          <ac:chgData name="Jennifer Lyons" userId="ff58536e-2db9-4ac8-a964-43e31d416291" providerId="ADAL" clId="{06ABDCD5-B63D-418B-B156-814034CC1B81}" dt="2025-12-02T20:10:04.619" v="265" actId="20577"/>
          <ac:spMkLst>
            <pc:docMk/>
            <pc:sldMk cId="3847936171" sldId="267"/>
            <ac:spMk id="2" creationId="{921D1841-4936-ECFD-2B31-E9BE03972F59}"/>
          </ac:spMkLst>
        </pc:spChg>
        <pc:spChg chg="mod">
          <ac:chgData name="Jennifer Lyons" userId="ff58536e-2db9-4ac8-a964-43e31d416291" providerId="ADAL" clId="{06ABDCD5-B63D-418B-B156-814034CC1B81}" dt="2025-12-02T20:10:51.740" v="277"/>
          <ac:spMkLst>
            <pc:docMk/>
            <pc:sldMk cId="3847936171" sldId="267"/>
            <ac:spMk id="3" creationId="{9E84EA6B-8B82-36B7-9B91-00727163A76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12/2/2025</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r>
              <a:rPr lang="en-US" sz="1400" dirty="0"/>
              <a:t>	</a:t>
            </a:r>
          </a:p>
          <a:p>
            <a:pPr marL="0" indent="0">
              <a:buNone/>
            </a:pPr>
            <a:r>
              <a:rPr lang="en-US" sz="1400" dirty="0"/>
              <a:t>		</a:t>
            </a: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1090865" y="4487675"/>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8583680" y="4677355"/>
            <a:ext cx="2843339" cy="1218997"/>
          </a:xfrm>
          <a:prstGeom prst="rect">
            <a:avLst/>
          </a:prstGeom>
        </p:spPr>
      </p:pic>
      <p:graphicFrame>
        <p:nvGraphicFramePr>
          <p:cNvPr id="4" name="Table 3">
            <a:extLst>
              <a:ext uri="{FF2B5EF4-FFF2-40B4-BE49-F238E27FC236}">
                <a16:creationId xmlns:a16="http://schemas.microsoft.com/office/drawing/2014/main" id="{A3659F84-E494-52CB-A1E6-09A499B52E9D}"/>
              </a:ext>
            </a:extLst>
          </p:cNvPr>
          <p:cNvGraphicFramePr>
            <a:graphicFrameLocks noGrp="1"/>
          </p:cNvGraphicFramePr>
          <p:nvPr>
            <p:extLst>
              <p:ext uri="{D42A27DB-BD31-4B8C-83A1-F6EECF244321}">
                <p14:modId xmlns:p14="http://schemas.microsoft.com/office/powerpoint/2010/main" val="588519087"/>
              </p:ext>
            </p:extLst>
          </p:nvPr>
        </p:nvGraphicFramePr>
        <p:xfrm>
          <a:off x="2308634" y="3254564"/>
          <a:ext cx="7007382" cy="952500"/>
        </p:xfrm>
        <a:graphic>
          <a:graphicData uri="http://schemas.openxmlformats.org/drawingml/2006/table">
            <a:tbl>
              <a:tblPr>
                <a:tableStyleId>{5C22544A-7EE6-4342-B048-85BDC9FD1C3A}</a:tableStyleId>
              </a:tblPr>
              <a:tblGrid>
                <a:gridCol w="6362700">
                  <a:extLst>
                    <a:ext uri="{9D8B030D-6E8A-4147-A177-3AD203B41FA5}">
                      <a16:colId xmlns:a16="http://schemas.microsoft.com/office/drawing/2014/main" val="1760713672"/>
                    </a:ext>
                  </a:extLst>
                </a:gridCol>
                <a:gridCol w="644682">
                  <a:extLst>
                    <a:ext uri="{9D8B030D-6E8A-4147-A177-3AD203B41FA5}">
                      <a16:colId xmlns:a16="http://schemas.microsoft.com/office/drawing/2014/main" val="2765573058"/>
                    </a:ext>
                  </a:extLst>
                </a:gridCol>
              </a:tblGrid>
              <a:tr h="238125">
                <a:tc>
                  <a:txBody>
                    <a:bodyPr/>
                    <a:lstStyle/>
                    <a:p>
                      <a:pPr algn="l" fontAlgn="b">
                        <a:buNone/>
                      </a:pPr>
                      <a:r>
                        <a:rPr lang="en-US" sz="1400" b="1" u="none" strike="noStrike" dirty="0">
                          <a:effectLst/>
                        </a:rPr>
                        <a:t>Webinar Title</a:t>
                      </a:r>
                      <a:endParaRPr lang="en-US" sz="1400" b="1" i="0" u="none" strike="noStrike" dirty="0">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b="1" u="none" strike="noStrike" dirty="0">
                          <a:effectLst/>
                        </a:rPr>
                        <a:t>CE </a:t>
                      </a:r>
                      <a:r>
                        <a:rPr lang="en-US" sz="1400" b="1" u="none" strike="noStrike" dirty="0" err="1">
                          <a:effectLst/>
                        </a:rPr>
                        <a:t>Hrs</a:t>
                      </a:r>
                      <a:endParaRPr lang="en-US" sz="1400" b="1"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2886418462"/>
                  </a:ext>
                </a:extLst>
              </a:tr>
              <a:tr h="238125">
                <a:tc>
                  <a:txBody>
                    <a:bodyPr/>
                    <a:lstStyle/>
                    <a:p>
                      <a:pPr algn="l" fontAlgn="b">
                        <a:buNone/>
                      </a:pPr>
                      <a:r>
                        <a:rPr lang="en-US" sz="1400" u="none" strike="noStrike" dirty="0">
                          <a:effectLst/>
                        </a:rPr>
                        <a:t>Clinical Edge: Standardized Supplies for SCIG Patients</a:t>
                      </a:r>
                      <a:endParaRPr lang="en-US" sz="1400" b="0" i="0" u="none" strike="noStrike" dirty="0">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dirty="0">
                          <a:effectLst/>
                        </a:rPr>
                        <a:t>0.25</a:t>
                      </a:r>
                      <a:endParaRPr lang="en-US" sz="14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2364660384"/>
                  </a:ext>
                </a:extLst>
              </a:tr>
              <a:tr h="238125">
                <a:tc>
                  <a:txBody>
                    <a:bodyPr/>
                    <a:lstStyle/>
                    <a:p>
                      <a:pPr algn="l" fontAlgn="b">
                        <a:buNone/>
                      </a:pPr>
                      <a:r>
                        <a:rPr lang="en-US" sz="1400" u="none" strike="noStrike">
                          <a:effectLst/>
                        </a:rPr>
                        <a:t>Clinical Connect: Chronic Inflammatory Demyelinating Polyneuropathy (CIDP)</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0.50</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395791113"/>
                  </a:ext>
                </a:extLst>
              </a:tr>
              <a:tr h="238125">
                <a:tc>
                  <a:txBody>
                    <a:bodyPr/>
                    <a:lstStyle/>
                    <a:p>
                      <a:pPr algn="l" fontAlgn="b">
                        <a:buNone/>
                      </a:pPr>
                      <a:r>
                        <a:rPr lang="en-US" sz="1400" u="none" strike="noStrike">
                          <a:effectLst/>
                        </a:rPr>
                        <a:t>Clinical Edge: A Case Study: Examining a Patient with CIDP on SCIG</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dirty="0">
                          <a:effectLst/>
                        </a:rPr>
                        <a:t>0.25</a:t>
                      </a:r>
                      <a:endParaRPr lang="en-US" sz="14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1715054249"/>
                  </a:ext>
                </a:extLst>
              </a:tr>
            </a:tbl>
          </a:graphicData>
        </a:graphic>
      </p:graphicFrame>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6"/>
            <a:ext cx="10515600" cy="766558"/>
          </a:xfrm>
        </p:spPr>
        <p:txBody>
          <a:bodyPr>
            <a:normAutofit fontScale="90000"/>
          </a:bodyPr>
          <a:lstStyle/>
          <a:p>
            <a:r>
              <a:rPr lang="en-US" sz="3200" dirty="0">
                <a:solidFill>
                  <a:schemeClr val="tx2">
                    <a:lumMod val="75000"/>
                    <a:lumOff val="25000"/>
                  </a:schemeClr>
                </a:solidFill>
              </a:rPr>
              <a:t>Overview, Target Audience, and Learning Objectives: Clinical Edge: Standardized Supplies for SCIG Patients</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249378"/>
            <a:ext cx="10515600" cy="4927585"/>
          </a:xfrm>
        </p:spPr>
        <p:txBody>
          <a:bodyPr>
            <a:normAutofit/>
          </a:bodyPr>
          <a:lstStyle/>
          <a:p>
            <a:r>
              <a:rPr lang="en-US" sz="2000" b="1" u="sng" dirty="0"/>
              <a:t>PURPOSE</a:t>
            </a:r>
            <a:r>
              <a:rPr lang="en-US" sz="2000" dirty="0"/>
              <a:t>: This session will provide professionals with an overview of standardized supplies commonly used with SCIG patients.</a:t>
            </a:r>
          </a:p>
          <a:p>
            <a:endParaRPr lang="en-US" sz="2000" b="1" u="sng" dirty="0"/>
          </a:p>
          <a:p>
            <a:r>
              <a:rPr lang="en-US" sz="2000" b="1" u="sng" dirty="0"/>
              <a:t>TARGET AUDIENCE</a:t>
            </a:r>
            <a:r>
              <a:rPr lang="en-US" sz="2000" dirty="0"/>
              <a:t>:  </a:t>
            </a:r>
            <a:r>
              <a:rPr lang="en-US" sz="1800" dirty="0"/>
              <a:t>The professional audience for which this CE activity has been designed includes Pharmacists, Pharmacy Technicians, Nurses, Dietitians and other non-clinical infusion providers. </a:t>
            </a:r>
          </a:p>
          <a:p>
            <a:endParaRPr lang="en-US" sz="2000" dirty="0"/>
          </a:p>
          <a:p>
            <a:r>
              <a:rPr lang="en-US" sz="2000" b="1" u="sng" dirty="0"/>
              <a:t>LEARNING OBJECTIVES</a:t>
            </a:r>
            <a:r>
              <a:rPr lang="en-US" sz="2000" dirty="0"/>
              <a:t>:  The learning objectives for this activity are as follows:</a:t>
            </a:r>
          </a:p>
          <a:p>
            <a:pPr lvl="1"/>
            <a:r>
              <a:rPr lang="en-US" sz="1600" dirty="0"/>
              <a:t>Describe patient specific characteristics used to guide product selection and therefore also SCIG supply selection.</a:t>
            </a:r>
          </a:p>
          <a:p>
            <a:pPr lvl="1"/>
            <a:r>
              <a:rPr lang="en-US" sz="1600" dirty="0"/>
              <a:t>Discuss patient assessment findings and how to integrate them into SCIG administration practices.</a:t>
            </a:r>
          </a:p>
          <a:p>
            <a:pPr lvl="1"/>
            <a:r>
              <a:rPr lang="en-US" sz="1600" dirty="0"/>
              <a:t>Review the importance of education and strategies for training.</a:t>
            </a:r>
          </a:p>
          <a:p>
            <a:pPr lvl="1"/>
            <a:r>
              <a:rPr lang="en-US" sz="1600" dirty="0"/>
              <a:t>Recognize the importance of multidisciplinary collaboration, communication and shared decision-making to optimize SCIG patient outcomes.</a:t>
            </a:r>
          </a:p>
          <a:p>
            <a:endParaRPr lang="en-US" dirty="0"/>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055FD-3B55-7299-6A6B-A1BF2EA13D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66859A-4640-EED3-B1E1-D55EC17491A0}"/>
              </a:ext>
            </a:extLst>
          </p:cNvPr>
          <p:cNvSpPr>
            <a:spLocks noGrp="1"/>
          </p:cNvSpPr>
          <p:nvPr>
            <p:ph type="title"/>
          </p:nvPr>
        </p:nvSpPr>
        <p:spPr>
          <a:xfrm>
            <a:off x="838200" y="365126"/>
            <a:ext cx="10515600" cy="766558"/>
          </a:xfrm>
        </p:spPr>
        <p:txBody>
          <a:bodyPr>
            <a:normAutofit fontScale="90000"/>
          </a:bodyPr>
          <a:lstStyle/>
          <a:p>
            <a:r>
              <a:rPr lang="en-US" sz="3200" dirty="0">
                <a:solidFill>
                  <a:schemeClr val="tx2">
                    <a:lumMod val="75000"/>
                    <a:lumOff val="25000"/>
                  </a:schemeClr>
                </a:solidFill>
              </a:rPr>
              <a:t>Overview, Target Audience, and Learning Objectives: Clinical Connect: Chronic Inflammatory Demyelinating Polyneuropathy (CIDP)</a:t>
            </a:r>
          </a:p>
        </p:txBody>
      </p:sp>
      <p:sp>
        <p:nvSpPr>
          <p:cNvPr id="3" name="Content Placeholder 2">
            <a:extLst>
              <a:ext uri="{FF2B5EF4-FFF2-40B4-BE49-F238E27FC236}">
                <a16:creationId xmlns:a16="http://schemas.microsoft.com/office/drawing/2014/main" id="{5C6DF72C-550C-AD41-8E3B-B98133160AFD}"/>
              </a:ext>
            </a:extLst>
          </p:cNvPr>
          <p:cNvSpPr>
            <a:spLocks noGrp="1"/>
          </p:cNvSpPr>
          <p:nvPr>
            <p:ph idx="1"/>
          </p:nvPr>
        </p:nvSpPr>
        <p:spPr>
          <a:xfrm>
            <a:off x="838200" y="1249378"/>
            <a:ext cx="10515600" cy="4927585"/>
          </a:xfrm>
        </p:spPr>
        <p:txBody>
          <a:bodyPr>
            <a:normAutofit/>
          </a:bodyPr>
          <a:lstStyle/>
          <a:p>
            <a:r>
              <a:rPr lang="en-US" sz="2000" b="1" u="sng" dirty="0"/>
              <a:t>PURPOSE</a:t>
            </a:r>
            <a:r>
              <a:rPr lang="en-US" sz="2000" dirty="0"/>
              <a:t>: This session will provide professionals with an overview of Chronic Inflammatory Demyelinating Polyneuropathy (CIDP) and the infusion therapies prescribed for treatment.</a:t>
            </a:r>
          </a:p>
          <a:p>
            <a:endParaRPr lang="en-US" sz="2000" b="1" u="sng" dirty="0"/>
          </a:p>
          <a:p>
            <a:r>
              <a:rPr lang="en-US" sz="2000" b="1" u="sng" dirty="0"/>
              <a:t>TARGET AUDIENCE</a:t>
            </a:r>
            <a:r>
              <a:rPr lang="en-US" sz="2000" dirty="0"/>
              <a:t>:  </a:t>
            </a:r>
            <a:r>
              <a:rPr lang="en-US" sz="1800" dirty="0"/>
              <a:t>The professional audience for which this CE activity has been designed includes Pharmacists, Pharmacy Technicians, Nurses, Dietitians and other non-clinical infusion providers. </a:t>
            </a:r>
          </a:p>
          <a:p>
            <a:endParaRPr lang="en-US" sz="2000" dirty="0"/>
          </a:p>
          <a:p>
            <a:r>
              <a:rPr lang="en-US" sz="2000" b="1" u="sng" dirty="0"/>
              <a:t>LEARNING OBJECTIVES</a:t>
            </a:r>
            <a:r>
              <a:rPr lang="en-US" sz="2000" dirty="0"/>
              <a:t>:  The learning objectives for this activity are as follows:</a:t>
            </a:r>
          </a:p>
          <a:p>
            <a:pPr lvl="1"/>
            <a:r>
              <a:rPr lang="en-US" sz="1600" dirty="0"/>
              <a:t>Describe the pathophysiology, typical clinical features, and initial diagnostic workup for CIDP, and outline treatment options.</a:t>
            </a:r>
          </a:p>
          <a:p>
            <a:pPr lvl="1"/>
            <a:r>
              <a:rPr lang="en-US" sz="1600" dirty="0"/>
              <a:t>Examine the current efficacy, safety, dosing, and administration of therapies for chronic inflammatory demyelinating polyneuropathy (CIDP).</a:t>
            </a:r>
          </a:p>
          <a:p>
            <a:pPr lvl="1"/>
            <a:r>
              <a:rPr lang="en-US" sz="1600" dirty="0"/>
              <a:t>Analyze best practices for the formulation transition of intravenous to subcutaneous immunoglobulin (IVIG to SCIG) among patients with CIDP.</a:t>
            </a:r>
          </a:p>
          <a:p>
            <a:pPr lvl="1"/>
            <a:r>
              <a:rPr lang="en-US" sz="1600" dirty="0"/>
              <a:t>Identify the role of specialty pharmacists in monitoring therapy, optimizing the management of patients, and how collaborating with the interdisciplinary team fosters continuity and safety in patient care and outcomes.</a:t>
            </a:r>
          </a:p>
          <a:p>
            <a:pPr lvl="1"/>
            <a:endParaRPr lang="en-US" dirty="0"/>
          </a:p>
        </p:txBody>
      </p:sp>
    </p:spTree>
    <p:extLst>
      <p:ext uri="{BB962C8B-B14F-4D97-AF65-F5344CB8AC3E}">
        <p14:creationId xmlns:p14="http://schemas.microsoft.com/office/powerpoint/2010/main" val="1635282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278D1-1CF5-45A2-6E09-83D06CCFA7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1D1841-4936-ECFD-2B31-E9BE03972F59}"/>
              </a:ext>
            </a:extLst>
          </p:cNvPr>
          <p:cNvSpPr>
            <a:spLocks noGrp="1"/>
          </p:cNvSpPr>
          <p:nvPr>
            <p:ph type="title"/>
          </p:nvPr>
        </p:nvSpPr>
        <p:spPr>
          <a:xfrm>
            <a:off x="838200" y="365126"/>
            <a:ext cx="10515600" cy="766558"/>
          </a:xfrm>
        </p:spPr>
        <p:txBody>
          <a:bodyPr>
            <a:normAutofit fontScale="90000"/>
          </a:bodyPr>
          <a:lstStyle/>
          <a:p>
            <a:r>
              <a:rPr lang="en-US" sz="3200" dirty="0">
                <a:solidFill>
                  <a:schemeClr val="tx2">
                    <a:lumMod val="75000"/>
                    <a:lumOff val="25000"/>
                  </a:schemeClr>
                </a:solidFill>
              </a:rPr>
              <a:t>Overview, Target Audience, and Learning Objectives: Clinical Edge: A Case Study: Examining a Patient with CIDP and SCIG</a:t>
            </a:r>
          </a:p>
        </p:txBody>
      </p:sp>
      <p:sp>
        <p:nvSpPr>
          <p:cNvPr id="3" name="Content Placeholder 2">
            <a:extLst>
              <a:ext uri="{FF2B5EF4-FFF2-40B4-BE49-F238E27FC236}">
                <a16:creationId xmlns:a16="http://schemas.microsoft.com/office/drawing/2014/main" id="{9E84EA6B-8B82-36B7-9B91-00727163A765}"/>
              </a:ext>
            </a:extLst>
          </p:cNvPr>
          <p:cNvSpPr>
            <a:spLocks noGrp="1"/>
          </p:cNvSpPr>
          <p:nvPr>
            <p:ph idx="1"/>
          </p:nvPr>
        </p:nvSpPr>
        <p:spPr>
          <a:xfrm>
            <a:off x="838200" y="1249378"/>
            <a:ext cx="10515600" cy="4927585"/>
          </a:xfrm>
        </p:spPr>
        <p:txBody>
          <a:bodyPr>
            <a:normAutofit/>
          </a:bodyPr>
          <a:lstStyle/>
          <a:p>
            <a:r>
              <a:rPr lang="en-US" sz="2000" b="1" u="sng" dirty="0"/>
              <a:t>PURPOSE</a:t>
            </a:r>
            <a:r>
              <a:rPr lang="en-US" sz="2000" dirty="0"/>
              <a:t>: This session will provide professionals with an immersive case study experience on a CIDP patient receiving SCIG.</a:t>
            </a:r>
          </a:p>
          <a:p>
            <a:endParaRPr lang="en-US" sz="2000" b="1" u="sng" dirty="0"/>
          </a:p>
          <a:p>
            <a:r>
              <a:rPr lang="en-US" sz="2000" b="1" u="sng" dirty="0"/>
              <a:t>TARGET AUDIENCE</a:t>
            </a:r>
            <a:r>
              <a:rPr lang="en-US" sz="2000" dirty="0"/>
              <a:t>:  </a:t>
            </a:r>
            <a:r>
              <a:rPr lang="en-US" sz="1800" dirty="0"/>
              <a:t>The professional audience for which this CE activity has been designed includes Pharmacists, Pharmacy Technicians, Nurses, Dietitians and other non-clinical infusion providers. </a:t>
            </a:r>
          </a:p>
          <a:p>
            <a:endParaRPr lang="en-US" sz="2000" dirty="0"/>
          </a:p>
          <a:p>
            <a:r>
              <a:rPr lang="en-US" sz="2000" b="1" u="sng" dirty="0"/>
              <a:t>LEARNING OBJECTIVES</a:t>
            </a:r>
            <a:r>
              <a:rPr lang="en-US" sz="2000" dirty="0"/>
              <a:t>:  The learning objectives for this activity are as follows:</a:t>
            </a:r>
          </a:p>
          <a:p>
            <a:pPr lvl="1"/>
            <a:r>
              <a:rPr lang="en-US" sz="1600" dirty="0"/>
              <a:t>Explain which CIDP patients are ideal candidates for SCIG therapy and important considerations to evaluate when switching from IVIG to SCIG therapy.</a:t>
            </a:r>
          </a:p>
          <a:p>
            <a:pPr lvl="1"/>
            <a:r>
              <a:rPr lang="en-US" sz="1600" dirty="0"/>
              <a:t>Discuss current SCIG efficacy and safety information, dosing, and administration for CIDP and how real-world data may differ.</a:t>
            </a:r>
          </a:p>
          <a:p>
            <a:pPr lvl="1"/>
            <a:r>
              <a:rPr lang="en-US" sz="1600" dirty="0"/>
              <a:t>Improve patient outcomes in CIDP by identifying risk factors and addressing challenges with SCIG therapy.</a:t>
            </a:r>
          </a:p>
        </p:txBody>
      </p:sp>
    </p:spTree>
    <p:extLst>
      <p:ext uri="{BB962C8B-B14F-4D97-AF65-F5344CB8AC3E}">
        <p14:creationId xmlns:p14="http://schemas.microsoft.com/office/powerpoint/2010/main" val="3847936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786d5202f383421e6694cbc33520f2d4">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20f201ddd499a4e172ef1534ee0147ad"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2.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3.xml><?xml version="1.0" encoding="utf-8"?>
<ds:datastoreItem xmlns:ds="http://schemas.openxmlformats.org/officeDocument/2006/customXml" ds:itemID="{FEA15273-546E-4CAA-B7E2-62A6B6D482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fdf5e8-01b1-44a5-bcec-5da022381f8b"/>
    <ds:schemaRef ds:uri="3e730253-d6d1-421d-925d-4b00e5bb31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56</TotalTime>
  <Words>704</Words>
  <Application>Microsoft Office PowerPoint</Application>
  <PresentationFormat>Widescreen</PresentationFormat>
  <Paragraphs>53</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Clinical Edge: Standardized Supplies for SCIG Patients</vt:lpstr>
      <vt:lpstr>Overview, Target Audience, and Learning Objectives: Clinical Connect: Chronic Inflammatory Demyelinating Polyneuropathy (CIDP)</vt:lpstr>
      <vt:lpstr>Overview, Target Audience, and Learning Objectives: Clinical Edge: A Case Study: Examining a Patient with CIDP and SCIG</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6</cp:revision>
  <dcterms:created xsi:type="dcterms:W3CDTF">2024-11-13T20:54:23Z</dcterms:created>
  <dcterms:modified xsi:type="dcterms:W3CDTF">2025-12-02T20:11:31Z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