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sldIdLst>
    <p:sldId id="256" r:id="rId5"/>
    <p:sldId id="257" r:id="rId6"/>
    <p:sldId id="265" r:id="rId7"/>
    <p:sldId id="259" r:id="rId8"/>
    <p:sldId id="266" r:id="rId9"/>
    <p:sldId id="267" r:id="rId10"/>
    <p:sldId id="261" r:id="rId11"/>
    <p:sldId id="262"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2E6881A-DF79-48B7-8A36-EA6D1B069123}" v="1" dt="2026-02-26T20:40:24.189"/>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7" autoAdjust="0"/>
    <p:restoredTop sz="94660"/>
  </p:normalViewPr>
  <p:slideViewPr>
    <p:cSldViewPr snapToGrid="0">
      <p:cViewPr varScale="1">
        <p:scale>
          <a:sx n="105" d="100"/>
          <a:sy n="105" d="100"/>
        </p:scale>
        <p:origin x="834"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presProps" Target="presProps.xml"/><Relationship Id="rId18" Type="http://schemas.microsoft.com/office/2015/10/relationships/revisionInfo" Target="revisionInfo.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theme" Target="theme/theme1.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ennifer Lyons" userId="ff58536e-2db9-4ac8-a964-43e31d416291" providerId="ADAL" clId="{24787826-D830-469E-BBA2-46817BFDAAE6}"/>
    <pc:docChg chg="modSld">
      <pc:chgData name="Jennifer Lyons" userId="ff58536e-2db9-4ac8-a964-43e31d416291" providerId="ADAL" clId="{24787826-D830-469E-BBA2-46817BFDAAE6}" dt="2026-02-26T20:40:26.394" v="1" actId="1076"/>
      <pc:docMkLst>
        <pc:docMk/>
      </pc:docMkLst>
      <pc:sldChg chg="addSp modSp mod">
        <pc:chgData name="Jennifer Lyons" userId="ff58536e-2db9-4ac8-a964-43e31d416291" providerId="ADAL" clId="{24787826-D830-469E-BBA2-46817BFDAAE6}" dt="2026-02-26T20:40:26.394" v="1" actId="1076"/>
        <pc:sldMkLst>
          <pc:docMk/>
          <pc:sldMk cId="3565125401" sldId="265"/>
        </pc:sldMkLst>
        <pc:picChg chg="add mod">
          <ac:chgData name="Jennifer Lyons" userId="ff58536e-2db9-4ac8-a964-43e31d416291" providerId="ADAL" clId="{24787826-D830-469E-BBA2-46817BFDAAE6}" dt="2026-02-26T20:40:26.394" v="1" actId="1076"/>
          <ac:picMkLst>
            <pc:docMk/>
            <pc:sldMk cId="3565125401" sldId="265"/>
            <ac:picMk id="7" creationId="{CBDE59F1-EB61-E266-F867-7D299F04BDE8}"/>
          </ac:picMkLst>
        </pc:pic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421DB9-E0A0-9D80-3572-ED1D5295353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AA1BC99-68E1-2FAB-A403-0961DCCFC3B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EB4CE3F5-E234-48E5-EF32-31D97FE5FFB4}"/>
              </a:ext>
            </a:extLst>
          </p:cNvPr>
          <p:cNvSpPr>
            <a:spLocks noGrp="1"/>
          </p:cNvSpPr>
          <p:nvPr>
            <p:ph type="dt" sz="half" idx="10"/>
          </p:nvPr>
        </p:nvSpPr>
        <p:spPr/>
        <p:txBody>
          <a:bodyPr/>
          <a:lstStyle/>
          <a:p>
            <a:fld id="{4A44FA6C-8188-4FB3-8197-326099E9A555}" type="datetimeFigureOut">
              <a:rPr lang="en-US" smtClean="0"/>
              <a:t>2/26/2026</a:t>
            </a:fld>
            <a:endParaRPr lang="en-US"/>
          </a:p>
        </p:txBody>
      </p:sp>
      <p:sp>
        <p:nvSpPr>
          <p:cNvPr id="5" name="Footer Placeholder 4">
            <a:extLst>
              <a:ext uri="{FF2B5EF4-FFF2-40B4-BE49-F238E27FC236}">
                <a16:creationId xmlns:a16="http://schemas.microsoft.com/office/drawing/2014/main" id="{F052E1A3-0CC4-34E0-C0BC-6C70F12CB86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D3858FA-FEA3-CAA4-F0A5-8453C4D63BF9}"/>
              </a:ext>
            </a:extLst>
          </p:cNvPr>
          <p:cNvSpPr>
            <a:spLocks noGrp="1"/>
          </p:cNvSpPr>
          <p:nvPr>
            <p:ph type="sldNum" sz="quarter" idx="12"/>
          </p:nvPr>
        </p:nvSpPr>
        <p:spPr/>
        <p:txBody>
          <a:bodyPr/>
          <a:lstStyle/>
          <a:p>
            <a:fld id="{46BCAD82-CAE7-407D-BA9C-36C3EF67234C}" type="slidenum">
              <a:rPr lang="en-US" smtClean="0"/>
              <a:t>‹#›</a:t>
            </a:fld>
            <a:endParaRPr lang="en-US"/>
          </a:p>
        </p:txBody>
      </p:sp>
    </p:spTree>
    <p:extLst>
      <p:ext uri="{BB962C8B-B14F-4D97-AF65-F5344CB8AC3E}">
        <p14:creationId xmlns:p14="http://schemas.microsoft.com/office/powerpoint/2010/main" val="34596958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A2CDDE-70A9-5018-9B60-A7678935DD9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F6CF7AD-EEA5-26B7-6426-744A08919C5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A97E5B9-59B5-610B-1785-C58F07C22182}"/>
              </a:ext>
            </a:extLst>
          </p:cNvPr>
          <p:cNvSpPr>
            <a:spLocks noGrp="1"/>
          </p:cNvSpPr>
          <p:nvPr>
            <p:ph type="dt" sz="half" idx="10"/>
          </p:nvPr>
        </p:nvSpPr>
        <p:spPr/>
        <p:txBody>
          <a:bodyPr/>
          <a:lstStyle/>
          <a:p>
            <a:fld id="{4A44FA6C-8188-4FB3-8197-326099E9A555}" type="datetimeFigureOut">
              <a:rPr lang="en-US" smtClean="0"/>
              <a:t>2/26/2026</a:t>
            </a:fld>
            <a:endParaRPr lang="en-US"/>
          </a:p>
        </p:txBody>
      </p:sp>
      <p:sp>
        <p:nvSpPr>
          <p:cNvPr id="5" name="Footer Placeholder 4">
            <a:extLst>
              <a:ext uri="{FF2B5EF4-FFF2-40B4-BE49-F238E27FC236}">
                <a16:creationId xmlns:a16="http://schemas.microsoft.com/office/drawing/2014/main" id="{BB94CC51-9F2C-2AD3-DD15-4B9B3F418F0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2EA83B2-71AB-1DE3-97E1-2EDE2CDCAD16}"/>
              </a:ext>
            </a:extLst>
          </p:cNvPr>
          <p:cNvSpPr>
            <a:spLocks noGrp="1"/>
          </p:cNvSpPr>
          <p:nvPr>
            <p:ph type="sldNum" sz="quarter" idx="12"/>
          </p:nvPr>
        </p:nvSpPr>
        <p:spPr/>
        <p:txBody>
          <a:bodyPr/>
          <a:lstStyle/>
          <a:p>
            <a:fld id="{46BCAD82-CAE7-407D-BA9C-36C3EF67234C}" type="slidenum">
              <a:rPr lang="en-US" smtClean="0"/>
              <a:t>‹#›</a:t>
            </a:fld>
            <a:endParaRPr lang="en-US"/>
          </a:p>
        </p:txBody>
      </p:sp>
    </p:spTree>
    <p:extLst>
      <p:ext uri="{BB962C8B-B14F-4D97-AF65-F5344CB8AC3E}">
        <p14:creationId xmlns:p14="http://schemas.microsoft.com/office/powerpoint/2010/main" val="15212593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9BA16E-6942-88A4-22D4-A560AD5B043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590EA65-047A-E542-C2B4-57743DF5C9CC}"/>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1C73628-EFD6-E9A9-7384-E36E04956EF3}"/>
              </a:ext>
            </a:extLst>
          </p:cNvPr>
          <p:cNvSpPr>
            <a:spLocks noGrp="1"/>
          </p:cNvSpPr>
          <p:nvPr>
            <p:ph type="dt" sz="half" idx="10"/>
          </p:nvPr>
        </p:nvSpPr>
        <p:spPr/>
        <p:txBody>
          <a:bodyPr/>
          <a:lstStyle/>
          <a:p>
            <a:fld id="{4A44FA6C-8188-4FB3-8197-326099E9A555}" type="datetimeFigureOut">
              <a:rPr lang="en-US" smtClean="0"/>
              <a:t>2/26/2026</a:t>
            </a:fld>
            <a:endParaRPr lang="en-US"/>
          </a:p>
        </p:txBody>
      </p:sp>
      <p:sp>
        <p:nvSpPr>
          <p:cNvPr id="5" name="Footer Placeholder 4">
            <a:extLst>
              <a:ext uri="{FF2B5EF4-FFF2-40B4-BE49-F238E27FC236}">
                <a16:creationId xmlns:a16="http://schemas.microsoft.com/office/drawing/2014/main" id="{6D58C494-CC7B-8098-3034-CA84EFF9FF6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58B584D-6345-D2FE-D484-31AEAAE8CB5F}"/>
              </a:ext>
            </a:extLst>
          </p:cNvPr>
          <p:cNvSpPr>
            <a:spLocks noGrp="1"/>
          </p:cNvSpPr>
          <p:nvPr>
            <p:ph type="sldNum" sz="quarter" idx="12"/>
          </p:nvPr>
        </p:nvSpPr>
        <p:spPr/>
        <p:txBody>
          <a:bodyPr/>
          <a:lstStyle/>
          <a:p>
            <a:fld id="{46BCAD82-CAE7-407D-BA9C-36C3EF67234C}" type="slidenum">
              <a:rPr lang="en-US" smtClean="0"/>
              <a:t>‹#›</a:t>
            </a:fld>
            <a:endParaRPr lang="en-US"/>
          </a:p>
        </p:txBody>
      </p:sp>
    </p:spTree>
    <p:extLst>
      <p:ext uri="{BB962C8B-B14F-4D97-AF65-F5344CB8AC3E}">
        <p14:creationId xmlns:p14="http://schemas.microsoft.com/office/powerpoint/2010/main" val="9389368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723B51-7849-0691-6C71-E8426610495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0598573-E0E3-1216-C7A1-AA390AD76F2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A6A6C0A-F300-90CC-0CFD-A87B2BAA94A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F6AE37E-A8B2-F601-92A3-4FB906DF28BF}"/>
              </a:ext>
            </a:extLst>
          </p:cNvPr>
          <p:cNvSpPr>
            <a:spLocks noGrp="1"/>
          </p:cNvSpPr>
          <p:nvPr>
            <p:ph type="dt" sz="half" idx="10"/>
          </p:nvPr>
        </p:nvSpPr>
        <p:spPr/>
        <p:txBody>
          <a:bodyPr/>
          <a:lstStyle/>
          <a:p>
            <a:fld id="{4A44FA6C-8188-4FB3-8197-326099E9A555}" type="datetimeFigureOut">
              <a:rPr lang="en-US" smtClean="0"/>
              <a:t>2/26/2026</a:t>
            </a:fld>
            <a:endParaRPr lang="en-US"/>
          </a:p>
        </p:txBody>
      </p:sp>
      <p:sp>
        <p:nvSpPr>
          <p:cNvPr id="6" name="Footer Placeholder 5">
            <a:extLst>
              <a:ext uri="{FF2B5EF4-FFF2-40B4-BE49-F238E27FC236}">
                <a16:creationId xmlns:a16="http://schemas.microsoft.com/office/drawing/2014/main" id="{4F45499B-FAAA-37F4-2AD8-8EE96D5391A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4F2C3DF-3580-0251-F51E-CFC691A93FED}"/>
              </a:ext>
            </a:extLst>
          </p:cNvPr>
          <p:cNvSpPr>
            <a:spLocks noGrp="1"/>
          </p:cNvSpPr>
          <p:nvPr>
            <p:ph type="sldNum" sz="quarter" idx="12"/>
          </p:nvPr>
        </p:nvSpPr>
        <p:spPr/>
        <p:txBody>
          <a:bodyPr/>
          <a:lstStyle/>
          <a:p>
            <a:fld id="{46BCAD82-CAE7-407D-BA9C-36C3EF67234C}" type="slidenum">
              <a:rPr lang="en-US" smtClean="0"/>
              <a:t>‹#›</a:t>
            </a:fld>
            <a:endParaRPr lang="en-US"/>
          </a:p>
        </p:txBody>
      </p:sp>
    </p:spTree>
    <p:extLst>
      <p:ext uri="{BB962C8B-B14F-4D97-AF65-F5344CB8AC3E}">
        <p14:creationId xmlns:p14="http://schemas.microsoft.com/office/powerpoint/2010/main" val="38515305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22B314-3E92-120E-C9FE-9B6D357C1750}"/>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6A1C662F-B1F1-2D82-3017-5018AC6BF90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ADE5002-5EF2-DAED-056D-AD9BA3A944F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DF71E17D-DA6B-4EFE-4FF3-D10884202FA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00A69DD-095F-D9FD-E4C9-9EA0630B735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F7025001-3BB5-1781-3E37-EBE8D27CCB25}"/>
              </a:ext>
            </a:extLst>
          </p:cNvPr>
          <p:cNvSpPr>
            <a:spLocks noGrp="1"/>
          </p:cNvSpPr>
          <p:nvPr>
            <p:ph type="dt" sz="half" idx="10"/>
          </p:nvPr>
        </p:nvSpPr>
        <p:spPr/>
        <p:txBody>
          <a:bodyPr/>
          <a:lstStyle/>
          <a:p>
            <a:fld id="{4A44FA6C-8188-4FB3-8197-326099E9A555}" type="datetimeFigureOut">
              <a:rPr lang="en-US" smtClean="0"/>
              <a:t>2/26/2026</a:t>
            </a:fld>
            <a:endParaRPr lang="en-US"/>
          </a:p>
        </p:txBody>
      </p:sp>
      <p:sp>
        <p:nvSpPr>
          <p:cNvPr id="8" name="Footer Placeholder 7">
            <a:extLst>
              <a:ext uri="{FF2B5EF4-FFF2-40B4-BE49-F238E27FC236}">
                <a16:creationId xmlns:a16="http://schemas.microsoft.com/office/drawing/2014/main" id="{DB9EBECD-95D5-077E-83E7-9D2F405BF550}"/>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577C504D-5A66-8B90-522E-85644B15DBC9}"/>
              </a:ext>
            </a:extLst>
          </p:cNvPr>
          <p:cNvSpPr>
            <a:spLocks noGrp="1"/>
          </p:cNvSpPr>
          <p:nvPr>
            <p:ph type="sldNum" sz="quarter" idx="12"/>
          </p:nvPr>
        </p:nvSpPr>
        <p:spPr/>
        <p:txBody>
          <a:bodyPr/>
          <a:lstStyle/>
          <a:p>
            <a:fld id="{46BCAD82-CAE7-407D-BA9C-36C3EF67234C}" type="slidenum">
              <a:rPr lang="en-US" smtClean="0"/>
              <a:t>‹#›</a:t>
            </a:fld>
            <a:endParaRPr lang="en-US"/>
          </a:p>
        </p:txBody>
      </p:sp>
    </p:spTree>
    <p:extLst>
      <p:ext uri="{BB962C8B-B14F-4D97-AF65-F5344CB8AC3E}">
        <p14:creationId xmlns:p14="http://schemas.microsoft.com/office/powerpoint/2010/main" val="33988636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CF36F3-0B2A-FE86-983F-B2B157A67C92}"/>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7D5C8AA1-A2F1-5C97-3EDF-70F37647338F}"/>
              </a:ext>
            </a:extLst>
          </p:cNvPr>
          <p:cNvSpPr>
            <a:spLocks noGrp="1"/>
          </p:cNvSpPr>
          <p:nvPr>
            <p:ph type="dt" sz="half" idx="10"/>
          </p:nvPr>
        </p:nvSpPr>
        <p:spPr/>
        <p:txBody>
          <a:bodyPr/>
          <a:lstStyle/>
          <a:p>
            <a:fld id="{4A44FA6C-8188-4FB3-8197-326099E9A555}" type="datetimeFigureOut">
              <a:rPr lang="en-US" smtClean="0"/>
              <a:t>2/26/2026</a:t>
            </a:fld>
            <a:endParaRPr lang="en-US"/>
          </a:p>
        </p:txBody>
      </p:sp>
      <p:sp>
        <p:nvSpPr>
          <p:cNvPr id="4" name="Footer Placeholder 3">
            <a:extLst>
              <a:ext uri="{FF2B5EF4-FFF2-40B4-BE49-F238E27FC236}">
                <a16:creationId xmlns:a16="http://schemas.microsoft.com/office/drawing/2014/main" id="{E2F3DD09-EA0E-4EFB-2F5F-BCC02FCDBDF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465A2FD-6163-492D-4135-588E73D7641E}"/>
              </a:ext>
            </a:extLst>
          </p:cNvPr>
          <p:cNvSpPr>
            <a:spLocks noGrp="1"/>
          </p:cNvSpPr>
          <p:nvPr>
            <p:ph type="sldNum" sz="quarter" idx="12"/>
          </p:nvPr>
        </p:nvSpPr>
        <p:spPr/>
        <p:txBody>
          <a:bodyPr/>
          <a:lstStyle/>
          <a:p>
            <a:fld id="{46BCAD82-CAE7-407D-BA9C-36C3EF67234C}" type="slidenum">
              <a:rPr lang="en-US" smtClean="0"/>
              <a:t>‹#›</a:t>
            </a:fld>
            <a:endParaRPr lang="en-US"/>
          </a:p>
        </p:txBody>
      </p:sp>
    </p:spTree>
    <p:extLst>
      <p:ext uri="{BB962C8B-B14F-4D97-AF65-F5344CB8AC3E}">
        <p14:creationId xmlns:p14="http://schemas.microsoft.com/office/powerpoint/2010/main" val="36008164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A890AD7-6F75-4DB8-6601-7974E03E10F2}"/>
              </a:ext>
            </a:extLst>
          </p:cNvPr>
          <p:cNvSpPr>
            <a:spLocks noGrp="1"/>
          </p:cNvSpPr>
          <p:nvPr>
            <p:ph type="dt" sz="half" idx="10"/>
          </p:nvPr>
        </p:nvSpPr>
        <p:spPr/>
        <p:txBody>
          <a:bodyPr/>
          <a:lstStyle/>
          <a:p>
            <a:fld id="{4A44FA6C-8188-4FB3-8197-326099E9A555}" type="datetimeFigureOut">
              <a:rPr lang="en-US" smtClean="0"/>
              <a:t>2/26/2026</a:t>
            </a:fld>
            <a:endParaRPr lang="en-US"/>
          </a:p>
        </p:txBody>
      </p:sp>
      <p:sp>
        <p:nvSpPr>
          <p:cNvPr id="3" name="Footer Placeholder 2">
            <a:extLst>
              <a:ext uri="{FF2B5EF4-FFF2-40B4-BE49-F238E27FC236}">
                <a16:creationId xmlns:a16="http://schemas.microsoft.com/office/drawing/2014/main" id="{44EC36BA-4E18-8EA8-371C-66BED7C4E29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C0E177DD-8485-9FB8-A207-3DB93B4170BD}"/>
              </a:ext>
            </a:extLst>
          </p:cNvPr>
          <p:cNvSpPr>
            <a:spLocks noGrp="1"/>
          </p:cNvSpPr>
          <p:nvPr>
            <p:ph type="sldNum" sz="quarter" idx="12"/>
          </p:nvPr>
        </p:nvSpPr>
        <p:spPr/>
        <p:txBody>
          <a:bodyPr/>
          <a:lstStyle/>
          <a:p>
            <a:fld id="{46BCAD82-CAE7-407D-BA9C-36C3EF67234C}" type="slidenum">
              <a:rPr lang="en-US" smtClean="0"/>
              <a:t>‹#›</a:t>
            </a:fld>
            <a:endParaRPr lang="en-US"/>
          </a:p>
        </p:txBody>
      </p:sp>
    </p:spTree>
    <p:extLst>
      <p:ext uri="{BB962C8B-B14F-4D97-AF65-F5344CB8AC3E}">
        <p14:creationId xmlns:p14="http://schemas.microsoft.com/office/powerpoint/2010/main" val="27448176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466F90-6459-61DE-68E5-9A2891DAC22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3C9B3968-88EE-5615-112D-CF4E71B0249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4E364EC-B4C3-F73C-0883-EFB421F6618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A1ACF6D-18F5-1D83-96CA-72EE72213621}"/>
              </a:ext>
            </a:extLst>
          </p:cNvPr>
          <p:cNvSpPr>
            <a:spLocks noGrp="1"/>
          </p:cNvSpPr>
          <p:nvPr>
            <p:ph type="dt" sz="half" idx="10"/>
          </p:nvPr>
        </p:nvSpPr>
        <p:spPr/>
        <p:txBody>
          <a:bodyPr/>
          <a:lstStyle/>
          <a:p>
            <a:fld id="{4A44FA6C-8188-4FB3-8197-326099E9A555}" type="datetimeFigureOut">
              <a:rPr lang="en-US" smtClean="0"/>
              <a:t>2/26/2026</a:t>
            </a:fld>
            <a:endParaRPr lang="en-US"/>
          </a:p>
        </p:txBody>
      </p:sp>
      <p:sp>
        <p:nvSpPr>
          <p:cNvPr id="6" name="Footer Placeholder 5">
            <a:extLst>
              <a:ext uri="{FF2B5EF4-FFF2-40B4-BE49-F238E27FC236}">
                <a16:creationId xmlns:a16="http://schemas.microsoft.com/office/drawing/2014/main" id="{85A89F76-5159-E896-69FB-3299D1181CB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49EC807-8CD5-DA5B-F35D-49B1327FC606}"/>
              </a:ext>
            </a:extLst>
          </p:cNvPr>
          <p:cNvSpPr>
            <a:spLocks noGrp="1"/>
          </p:cNvSpPr>
          <p:nvPr>
            <p:ph type="sldNum" sz="quarter" idx="12"/>
          </p:nvPr>
        </p:nvSpPr>
        <p:spPr/>
        <p:txBody>
          <a:bodyPr/>
          <a:lstStyle/>
          <a:p>
            <a:fld id="{46BCAD82-CAE7-407D-BA9C-36C3EF67234C}" type="slidenum">
              <a:rPr lang="en-US" smtClean="0"/>
              <a:t>‹#›</a:t>
            </a:fld>
            <a:endParaRPr lang="en-US"/>
          </a:p>
        </p:txBody>
      </p:sp>
    </p:spTree>
    <p:extLst>
      <p:ext uri="{BB962C8B-B14F-4D97-AF65-F5344CB8AC3E}">
        <p14:creationId xmlns:p14="http://schemas.microsoft.com/office/powerpoint/2010/main" val="31656285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4A08F1-B63B-31D0-10D2-3B98B880914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8E53AB9-D812-3AA4-15F4-129D45355ED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F53C1FB0-153A-D58C-1271-2F88E19E91D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86E7328-7B29-7FE2-38DD-D6C393A3B733}"/>
              </a:ext>
            </a:extLst>
          </p:cNvPr>
          <p:cNvSpPr>
            <a:spLocks noGrp="1"/>
          </p:cNvSpPr>
          <p:nvPr>
            <p:ph type="dt" sz="half" idx="10"/>
          </p:nvPr>
        </p:nvSpPr>
        <p:spPr/>
        <p:txBody>
          <a:bodyPr/>
          <a:lstStyle/>
          <a:p>
            <a:fld id="{4A44FA6C-8188-4FB3-8197-326099E9A555}" type="datetimeFigureOut">
              <a:rPr lang="en-US" smtClean="0"/>
              <a:t>2/26/2026</a:t>
            </a:fld>
            <a:endParaRPr lang="en-US"/>
          </a:p>
        </p:txBody>
      </p:sp>
      <p:sp>
        <p:nvSpPr>
          <p:cNvPr id="6" name="Footer Placeholder 5">
            <a:extLst>
              <a:ext uri="{FF2B5EF4-FFF2-40B4-BE49-F238E27FC236}">
                <a16:creationId xmlns:a16="http://schemas.microsoft.com/office/drawing/2014/main" id="{FE96A75E-D2A2-4F98-175F-908AFE20C61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F03FF0C-986A-DB5A-3681-E09A47EB4288}"/>
              </a:ext>
            </a:extLst>
          </p:cNvPr>
          <p:cNvSpPr>
            <a:spLocks noGrp="1"/>
          </p:cNvSpPr>
          <p:nvPr>
            <p:ph type="sldNum" sz="quarter" idx="12"/>
          </p:nvPr>
        </p:nvSpPr>
        <p:spPr/>
        <p:txBody>
          <a:bodyPr/>
          <a:lstStyle/>
          <a:p>
            <a:fld id="{46BCAD82-CAE7-407D-BA9C-36C3EF67234C}" type="slidenum">
              <a:rPr lang="en-US" smtClean="0"/>
              <a:t>‹#›</a:t>
            </a:fld>
            <a:endParaRPr lang="en-US"/>
          </a:p>
        </p:txBody>
      </p:sp>
    </p:spTree>
    <p:extLst>
      <p:ext uri="{BB962C8B-B14F-4D97-AF65-F5344CB8AC3E}">
        <p14:creationId xmlns:p14="http://schemas.microsoft.com/office/powerpoint/2010/main" val="10193338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4529A2-8C56-35D6-336C-5017394AFD8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B0E7CD61-0876-BEBC-CDFF-7CBFB2A45FC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9344A7B-6078-262D-66CF-0892F1CA9EE4}"/>
              </a:ext>
            </a:extLst>
          </p:cNvPr>
          <p:cNvSpPr>
            <a:spLocks noGrp="1"/>
          </p:cNvSpPr>
          <p:nvPr>
            <p:ph type="dt" sz="half" idx="10"/>
          </p:nvPr>
        </p:nvSpPr>
        <p:spPr/>
        <p:txBody>
          <a:bodyPr/>
          <a:lstStyle/>
          <a:p>
            <a:fld id="{4A44FA6C-8188-4FB3-8197-326099E9A555}" type="datetimeFigureOut">
              <a:rPr lang="en-US" smtClean="0"/>
              <a:t>2/26/2026</a:t>
            </a:fld>
            <a:endParaRPr lang="en-US"/>
          </a:p>
        </p:txBody>
      </p:sp>
      <p:sp>
        <p:nvSpPr>
          <p:cNvPr id="5" name="Footer Placeholder 4">
            <a:extLst>
              <a:ext uri="{FF2B5EF4-FFF2-40B4-BE49-F238E27FC236}">
                <a16:creationId xmlns:a16="http://schemas.microsoft.com/office/drawing/2014/main" id="{17EEE792-DFFD-D770-086C-62028F6CB93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3B85945-16CC-011F-A093-8565CFB65343}"/>
              </a:ext>
            </a:extLst>
          </p:cNvPr>
          <p:cNvSpPr>
            <a:spLocks noGrp="1"/>
          </p:cNvSpPr>
          <p:nvPr>
            <p:ph type="sldNum" sz="quarter" idx="12"/>
          </p:nvPr>
        </p:nvSpPr>
        <p:spPr/>
        <p:txBody>
          <a:bodyPr/>
          <a:lstStyle/>
          <a:p>
            <a:fld id="{46BCAD82-CAE7-407D-BA9C-36C3EF67234C}" type="slidenum">
              <a:rPr lang="en-US" smtClean="0"/>
              <a:t>‹#›</a:t>
            </a:fld>
            <a:endParaRPr lang="en-US"/>
          </a:p>
        </p:txBody>
      </p:sp>
    </p:spTree>
    <p:extLst>
      <p:ext uri="{BB962C8B-B14F-4D97-AF65-F5344CB8AC3E}">
        <p14:creationId xmlns:p14="http://schemas.microsoft.com/office/powerpoint/2010/main" val="23271211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B443DFB-C842-9914-2FC1-59C4C77D21EB}"/>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750F720-B469-520E-A129-E9BF7DAAFE7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4FCA990-975D-EB86-3079-5EE466A17857}"/>
              </a:ext>
            </a:extLst>
          </p:cNvPr>
          <p:cNvSpPr>
            <a:spLocks noGrp="1"/>
          </p:cNvSpPr>
          <p:nvPr>
            <p:ph type="dt" sz="half" idx="10"/>
          </p:nvPr>
        </p:nvSpPr>
        <p:spPr/>
        <p:txBody>
          <a:bodyPr/>
          <a:lstStyle/>
          <a:p>
            <a:fld id="{4A44FA6C-8188-4FB3-8197-326099E9A555}" type="datetimeFigureOut">
              <a:rPr lang="en-US" smtClean="0"/>
              <a:t>2/26/2026</a:t>
            </a:fld>
            <a:endParaRPr lang="en-US"/>
          </a:p>
        </p:txBody>
      </p:sp>
      <p:sp>
        <p:nvSpPr>
          <p:cNvPr id="5" name="Footer Placeholder 4">
            <a:extLst>
              <a:ext uri="{FF2B5EF4-FFF2-40B4-BE49-F238E27FC236}">
                <a16:creationId xmlns:a16="http://schemas.microsoft.com/office/drawing/2014/main" id="{708208EC-4892-70E9-B1E2-B2168C8EB48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EE3B4F4-5FED-1828-A961-35960A864763}"/>
              </a:ext>
            </a:extLst>
          </p:cNvPr>
          <p:cNvSpPr>
            <a:spLocks noGrp="1"/>
          </p:cNvSpPr>
          <p:nvPr>
            <p:ph type="sldNum" sz="quarter" idx="12"/>
          </p:nvPr>
        </p:nvSpPr>
        <p:spPr/>
        <p:txBody>
          <a:bodyPr/>
          <a:lstStyle/>
          <a:p>
            <a:fld id="{46BCAD82-CAE7-407D-BA9C-36C3EF67234C}" type="slidenum">
              <a:rPr lang="en-US" smtClean="0"/>
              <a:t>‹#›</a:t>
            </a:fld>
            <a:endParaRPr lang="en-US"/>
          </a:p>
        </p:txBody>
      </p:sp>
    </p:spTree>
    <p:extLst>
      <p:ext uri="{BB962C8B-B14F-4D97-AF65-F5344CB8AC3E}">
        <p14:creationId xmlns:p14="http://schemas.microsoft.com/office/powerpoint/2010/main" val="20833201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2E85DD7-35BE-AE2C-7188-F6486C69714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8DF6D7DA-7081-1B0C-53C5-7D3884AA2BE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5B25BBC-5CA9-B0DE-F5E2-D83CD9FA32B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4A44FA6C-8188-4FB3-8197-326099E9A555}" type="datetimeFigureOut">
              <a:rPr lang="en-US" smtClean="0"/>
              <a:t>2/26/2026</a:t>
            </a:fld>
            <a:endParaRPr lang="en-US"/>
          </a:p>
        </p:txBody>
      </p:sp>
      <p:sp>
        <p:nvSpPr>
          <p:cNvPr id="5" name="Footer Placeholder 4">
            <a:extLst>
              <a:ext uri="{FF2B5EF4-FFF2-40B4-BE49-F238E27FC236}">
                <a16:creationId xmlns:a16="http://schemas.microsoft.com/office/drawing/2014/main" id="{80C3963C-D89F-20A6-1811-EEFB50B789B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DC4DC6FD-8A6F-B211-2616-64C14A0AACC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46BCAD82-CAE7-407D-BA9C-36C3EF67234C}" type="slidenum">
              <a:rPr lang="en-US" smtClean="0"/>
              <a:t>‹#›</a:t>
            </a:fld>
            <a:endParaRPr lang="en-US"/>
          </a:p>
        </p:txBody>
      </p:sp>
    </p:spTree>
    <p:extLst>
      <p:ext uri="{BB962C8B-B14F-4D97-AF65-F5344CB8AC3E}">
        <p14:creationId xmlns:p14="http://schemas.microsoft.com/office/powerpoint/2010/main" val="102457788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png"/><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5.emf"/></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BDA719-8908-23C3-4F2E-801D9C53EAA6}"/>
              </a:ext>
            </a:extLst>
          </p:cNvPr>
          <p:cNvSpPr>
            <a:spLocks noGrp="1"/>
          </p:cNvSpPr>
          <p:nvPr>
            <p:ph type="ctrTitle"/>
          </p:nvPr>
        </p:nvSpPr>
        <p:spPr>
          <a:xfrm>
            <a:off x="1524000" y="2482813"/>
            <a:ext cx="9144000" cy="2387600"/>
          </a:xfrm>
        </p:spPr>
        <p:txBody>
          <a:bodyPr/>
          <a:lstStyle/>
          <a:p>
            <a:r>
              <a:rPr lang="en-US" dirty="0">
                <a:solidFill>
                  <a:schemeClr val="tx2">
                    <a:lumMod val="75000"/>
                    <a:lumOff val="25000"/>
                  </a:schemeClr>
                </a:solidFill>
              </a:rPr>
              <a:t>General CE Information</a:t>
            </a:r>
          </a:p>
        </p:txBody>
      </p:sp>
      <p:pic>
        <p:nvPicPr>
          <p:cNvPr id="5" name="Picture 4" descr="A blue and white logo&#10;&#10;Description automatically generated">
            <a:extLst>
              <a:ext uri="{FF2B5EF4-FFF2-40B4-BE49-F238E27FC236}">
                <a16:creationId xmlns:a16="http://schemas.microsoft.com/office/drawing/2014/main" id="{99673919-1629-28B3-CE40-81A0056F0A0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08476" y="134112"/>
            <a:ext cx="4575048" cy="2395728"/>
          </a:xfrm>
          <a:prstGeom prst="rect">
            <a:avLst/>
          </a:prstGeom>
        </p:spPr>
      </p:pic>
    </p:spTree>
    <p:extLst>
      <p:ext uri="{BB962C8B-B14F-4D97-AF65-F5344CB8AC3E}">
        <p14:creationId xmlns:p14="http://schemas.microsoft.com/office/powerpoint/2010/main" val="33894780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132A7C-E488-CAD4-A875-A7B7B49D6794}"/>
              </a:ext>
            </a:extLst>
          </p:cNvPr>
          <p:cNvSpPr>
            <a:spLocks noGrp="1"/>
          </p:cNvSpPr>
          <p:nvPr>
            <p:ph type="title"/>
          </p:nvPr>
        </p:nvSpPr>
        <p:spPr/>
        <p:txBody>
          <a:bodyPr/>
          <a:lstStyle/>
          <a:p>
            <a:r>
              <a:rPr lang="en-US" dirty="0">
                <a:solidFill>
                  <a:schemeClr val="tx2">
                    <a:lumMod val="75000"/>
                    <a:lumOff val="25000"/>
                  </a:schemeClr>
                </a:solidFill>
              </a:rPr>
              <a:t>Accreditation Statement</a:t>
            </a:r>
          </a:p>
        </p:txBody>
      </p:sp>
      <p:sp>
        <p:nvSpPr>
          <p:cNvPr id="3" name="Content Placeholder 2">
            <a:extLst>
              <a:ext uri="{FF2B5EF4-FFF2-40B4-BE49-F238E27FC236}">
                <a16:creationId xmlns:a16="http://schemas.microsoft.com/office/drawing/2014/main" id="{3764A2CC-21B6-A35B-C641-31C68B050D56}"/>
              </a:ext>
            </a:extLst>
          </p:cNvPr>
          <p:cNvSpPr>
            <a:spLocks noGrp="1"/>
          </p:cNvSpPr>
          <p:nvPr>
            <p:ph idx="1"/>
          </p:nvPr>
        </p:nvSpPr>
        <p:spPr/>
        <p:txBody>
          <a:bodyPr/>
          <a:lstStyle/>
          <a:p>
            <a:pPr marL="0" indent="0">
              <a:buNone/>
            </a:pPr>
            <a:endParaRPr lang="en-US" dirty="0"/>
          </a:p>
          <a:p>
            <a:pPr marL="0" indent="0">
              <a:buNone/>
            </a:pPr>
            <a:endParaRPr lang="en-US" dirty="0"/>
          </a:p>
          <a:p>
            <a:pPr marL="1828800" lvl="4" indent="0">
              <a:buNone/>
            </a:pPr>
            <a:r>
              <a:rPr lang="en-US" sz="2800" dirty="0"/>
              <a:t>In support of improving patient care, the National Home Infusion Association (NHIA) is jointly accredited by the Accreditation Council for Continuing Medical Education (ACCME), the Accreditation Council for Pharmacy Education (ACPE), and the American Nurses Credentialing Center (ANCC), to provide continuing education for the healthcare team.</a:t>
            </a:r>
          </a:p>
        </p:txBody>
      </p:sp>
      <p:pic>
        <p:nvPicPr>
          <p:cNvPr id="11" name="Picture 10" descr="A logo for a company&#10;&#10;Description automatically generated">
            <a:extLst>
              <a:ext uri="{FF2B5EF4-FFF2-40B4-BE49-F238E27FC236}">
                <a16:creationId xmlns:a16="http://schemas.microsoft.com/office/drawing/2014/main" id="{1BF5D0AB-97AD-0226-AAEE-B7B088C6174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8200" y="3484717"/>
            <a:ext cx="1797663" cy="1235012"/>
          </a:xfrm>
          <a:prstGeom prst="rect">
            <a:avLst/>
          </a:prstGeom>
        </p:spPr>
      </p:pic>
    </p:spTree>
    <p:extLst>
      <p:ext uri="{BB962C8B-B14F-4D97-AF65-F5344CB8AC3E}">
        <p14:creationId xmlns:p14="http://schemas.microsoft.com/office/powerpoint/2010/main" val="246521160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0505E1-EBED-6BC7-4C23-45E6416F68AF}"/>
              </a:ext>
            </a:extLst>
          </p:cNvPr>
          <p:cNvSpPr>
            <a:spLocks noGrp="1"/>
          </p:cNvSpPr>
          <p:nvPr>
            <p:ph type="title"/>
          </p:nvPr>
        </p:nvSpPr>
        <p:spPr/>
        <p:txBody>
          <a:bodyPr>
            <a:normAutofit/>
          </a:bodyPr>
          <a:lstStyle/>
          <a:p>
            <a:r>
              <a:rPr lang="en-US" sz="3600" dirty="0">
                <a:solidFill>
                  <a:schemeClr val="tx2">
                    <a:lumMod val="75000"/>
                    <a:lumOff val="25000"/>
                  </a:schemeClr>
                </a:solidFill>
              </a:rPr>
              <a:t>Credit Designations</a:t>
            </a:r>
          </a:p>
        </p:txBody>
      </p:sp>
      <p:sp>
        <p:nvSpPr>
          <p:cNvPr id="3" name="Content Placeholder 2">
            <a:extLst>
              <a:ext uri="{FF2B5EF4-FFF2-40B4-BE49-F238E27FC236}">
                <a16:creationId xmlns:a16="http://schemas.microsoft.com/office/drawing/2014/main" id="{144E0E91-33BF-3AC5-D459-9173EAFC44B9}"/>
              </a:ext>
            </a:extLst>
          </p:cNvPr>
          <p:cNvSpPr>
            <a:spLocks noGrp="1"/>
          </p:cNvSpPr>
          <p:nvPr>
            <p:ph idx="1"/>
          </p:nvPr>
        </p:nvSpPr>
        <p:spPr/>
        <p:txBody>
          <a:bodyPr/>
          <a:lstStyle/>
          <a:p>
            <a:pPr marL="1371600" lvl="3" indent="0">
              <a:buNone/>
            </a:pPr>
            <a:r>
              <a:rPr lang="en-US" sz="2800" dirty="0">
                <a:solidFill>
                  <a:srgbClr val="000000"/>
                </a:solidFill>
                <a:effectLst/>
                <a:ea typeface="Times New Roman" panose="02020603050405020304" pitchFamily="18" charset="0"/>
                <a:cs typeface="Calibri Light" panose="020F0302020204030204" pitchFamily="34" charset="0"/>
              </a:rPr>
              <a:t>This activity was planned by and for the healthcare team, and learners will receive Interprofessional Continuing Education (IPCE) credit for learning and change.</a:t>
            </a:r>
            <a:endParaRPr lang="en-US" sz="2800" dirty="0">
              <a:effectLst/>
              <a:ea typeface="Calibri" panose="020F0502020204030204" pitchFamily="34" charset="0"/>
              <a:cs typeface="Times New Roman" panose="02020603050405020304" pitchFamily="18" charset="0"/>
            </a:endParaRPr>
          </a:p>
          <a:p>
            <a:pPr marL="0" indent="0">
              <a:buNone/>
            </a:pPr>
            <a:endParaRPr lang="en-US" dirty="0"/>
          </a:p>
        </p:txBody>
      </p:sp>
      <p:pic>
        <p:nvPicPr>
          <p:cNvPr id="5" name="Picture 4">
            <a:extLst>
              <a:ext uri="{FF2B5EF4-FFF2-40B4-BE49-F238E27FC236}">
                <a16:creationId xmlns:a16="http://schemas.microsoft.com/office/drawing/2014/main" id="{53EC6D15-8E53-8ADA-105F-A4EC8D38111A}"/>
              </a:ext>
            </a:extLst>
          </p:cNvPr>
          <p:cNvPicPr>
            <a:picLocks noChangeAspect="1"/>
          </p:cNvPicPr>
          <p:nvPr/>
        </p:nvPicPr>
        <p:blipFill>
          <a:blip r:embed="rId2"/>
          <a:stretch>
            <a:fillRect/>
          </a:stretch>
        </p:blipFill>
        <p:spPr>
          <a:xfrm>
            <a:off x="764981" y="1763267"/>
            <a:ext cx="1388715" cy="1019058"/>
          </a:xfrm>
          <a:prstGeom prst="rect">
            <a:avLst/>
          </a:prstGeom>
        </p:spPr>
      </p:pic>
      <p:pic>
        <p:nvPicPr>
          <p:cNvPr id="6" name="Picture 5">
            <a:extLst>
              <a:ext uri="{FF2B5EF4-FFF2-40B4-BE49-F238E27FC236}">
                <a16:creationId xmlns:a16="http://schemas.microsoft.com/office/drawing/2014/main" id="{AD142D94-1A00-9FEC-0EE7-719B9301273D}"/>
              </a:ext>
            </a:extLst>
          </p:cNvPr>
          <p:cNvPicPr>
            <a:picLocks noChangeAspect="1"/>
          </p:cNvPicPr>
          <p:nvPr/>
        </p:nvPicPr>
        <p:blipFill>
          <a:blip r:embed="rId3"/>
          <a:stretch>
            <a:fillRect/>
          </a:stretch>
        </p:blipFill>
        <p:spPr>
          <a:xfrm>
            <a:off x="938332" y="4614424"/>
            <a:ext cx="2125661" cy="1408677"/>
          </a:xfrm>
          <a:prstGeom prst="rect">
            <a:avLst/>
          </a:prstGeom>
        </p:spPr>
      </p:pic>
      <p:pic>
        <p:nvPicPr>
          <p:cNvPr id="8" name="Picture 7">
            <a:extLst>
              <a:ext uri="{FF2B5EF4-FFF2-40B4-BE49-F238E27FC236}">
                <a16:creationId xmlns:a16="http://schemas.microsoft.com/office/drawing/2014/main" id="{AAE99AB8-2F16-DA22-BB44-C429241F63A4}"/>
              </a:ext>
            </a:extLst>
          </p:cNvPr>
          <p:cNvPicPr>
            <a:picLocks noChangeAspect="1"/>
          </p:cNvPicPr>
          <p:nvPr/>
        </p:nvPicPr>
        <p:blipFill>
          <a:blip r:embed="rId4"/>
          <a:stretch>
            <a:fillRect/>
          </a:stretch>
        </p:blipFill>
        <p:spPr>
          <a:xfrm>
            <a:off x="8510461" y="4709263"/>
            <a:ext cx="2843339" cy="1218997"/>
          </a:xfrm>
          <a:prstGeom prst="rect">
            <a:avLst/>
          </a:prstGeom>
        </p:spPr>
      </p:pic>
      <p:graphicFrame>
        <p:nvGraphicFramePr>
          <p:cNvPr id="4" name="Table 3">
            <a:extLst>
              <a:ext uri="{FF2B5EF4-FFF2-40B4-BE49-F238E27FC236}">
                <a16:creationId xmlns:a16="http://schemas.microsoft.com/office/drawing/2014/main" id="{43E98107-2129-1429-C3C3-9476CECDE51C}"/>
              </a:ext>
            </a:extLst>
          </p:cNvPr>
          <p:cNvGraphicFramePr>
            <a:graphicFrameLocks noGrp="1"/>
          </p:cNvGraphicFramePr>
          <p:nvPr>
            <p:extLst>
              <p:ext uri="{D42A27DB-BD31-4B8C-83A1-F6EECF244321}">
                <p14:modId xmlns:p14="http://schemas.microsoft.com/office/powerpoint/2010/main" val="4243115431"/>
              </p:ext>
            </p:extLst>
          </p:nvPr>
        </p:nvGraphicFramePr>
        <p:xfrm>
          <a:off x="2366915" y="3332996"/>
          <a:ext cx="7277100" cy="952500"/>
        </p:xfrm>
        <a:graphic>
          <a:graphicData uri="http://schemas.openxmlformats.org/drawingml/2006/table">
            <a:tbl>
              <a:tblPr>
                <a:tableStyleId>{5C22544A-7EE6-4342-B048-85BDC9FD1C3A}</a:tableStyleId>
              </a:tblPr>
              <a:tblGrid>
                <a:gridCol w="6629400">
                  <a:extLst>
                    <a:ext uri="{9D8B030D-6E8A-4147-A177-3AD203B41FA5}">
                      <a16:colId xmlns:a16="http://schemas.microsoft.com/office/drawing/2014/main" val="1188384105"/>
                    </a:ext>
                  </a:extLst>
                </a:gridCol>
                <a:gridCol w="647700">
                  <a:extLst>
                    <a:ext uri="{9D8B030D-6E8A-4147-A177-3AD203B41FA5}">
                      <a16:colId xmlns:a16="http://schemas.microsoft.com/office/drawing/2014/main" val="1792989316"/>
                    </a:ext>
                  </a:extLst>
                </a:gridCol>
              </a:tblGrid>
              <a:tr h="238125">
                <a:tc>
                  <a:txBody>
                    <a:bodyPr/>
                    <a:lstStyle/>
                    <a:p>
                      <a:pPr algn="l" fontAlgn="b">
                        <a:buNone/>
                      </a:pPr>
                      <a:r>
                        <a:rPr lang="en-US" sz="1400" b="1" u="none" strike="noStrike" dirty="0">
                          <a:effectLst/>
                        </a:rPr>
                        <a:t>Webinar Title</a:t>
                      </a:r>
                      <a:endParaRPr lang="en-US" sz="1400" b="1" i="0" u="none" strike="noStrike" dirty="0">
                        <a:solidFill>
                          <a:srgbClr val="000000"/>
                        </a:solidFill>
                        <a:effectLst/>
                        <a:latin typeface="Aptos" panose="020B0004020202020204" pitchFamily="34" charset="0"/>
                      </a:endParaRPr>
                    </a:p>
                  </a:txBody>
                  <a:tcPr marL="9525" marR="9525" marT="9525" marB="0" anchor="b"/>
                </a:tc>
                <a:tc>
                  <a:txBody>
                    <a:bodyPr/>
                    <a:lstStyle/>
                    <a:p>
                      <a:pPr algn="ctr" fontAlgn="b">
                        <a:buNone/>
                      </a:pPr>
                      <a:r>
                        <a:rPr lang="en-US" sz="1400" b="1" u="none" strike="noStrike" dirty="0">
                          <a:effectLst/>
                        </a:rPr>
                        <a:t>CE </a:t>
                      </a:r>
                      <a:r>
                        <a:rPr lang="en-US" sz="1400" b="1" u="none" strike="noStrike" dirty="0" err="1">
                          <a:effectLst/>
                        </a:rPr>
                        <a:t>Hrs</a:t>
                      </a:r>
                      <a:endParaRPr lang="en-US" sz="1400" b="1" i="0" u="none" strike="noStrike" dirty="0">
                        <a:solidFill>
                          <a:srgbClr val="000000"/>
                        </a:solidFill>
                        <a:effectLst/>
                        <a:latin typeface="Aptos" panose="020B0004020202020204" pitchFamily="34" charset="0"/>
                      </a:endParaRPr>
                    </a:p>
                  </a:txBody>
                  <a:tcPr marL="9525" marR="9525" marT="9525" marB="0" anchor="b"/>
                </a:tc>
                <a:extLst>
                  <a:ext uri="{0D108BD9-81ED-4DB2-BD59-A6C34878D82A}">
                    <a16:rowId xmlns:a16="http://schemas.microsoft.com/office/drawing/2014/main" val="3487921631"/>
                  </a:ext>
                </a:extLst>
              </a:tr>
              <a:tr h="238125">
                <a:tc>
                  <a:txBody>
                    <a:bodyPr/>
                    <a:lstStyle/>
                    <a:p>
                      <a:pPr algn="l" fontAlgn="b">
                        <a:buNone/>
                      </a:pPr>
                      <a:r>
                        <a:rPr lang="en-US" sz="1400" u="none" strike="noStrike">
                          <a:effectLst/>
                        </a:rPr>
                        <a:t>Nurse Bytes: Infusing Care, Guarding Space: Boundaries That Support You</a:t>
                      </a:r>
                      <a:endParaRPr lang="en-US" sz="1400" b="0" i="0" u="none" strike="noStrike">
                        <a:solidFill>
                          <a:srgbClr val="000000"/>
                        </a:solidFill>
                        <a:effectLst/>
                        <a:latin typeface="Aptos" panose="020B0004020202020204" pitchFamily="34" charset="0"/>
                      </a:endParaRPr>
                    </a:p>
                  </a:txBody>
                  <a:tcPr marL="9525" marR="9525" marT="9525" marB="0" anchor="b"/>
                </a:tc>
                <a:tc>
                  <a:txBody>
                    <a:bodyPr/>
                    <a:lstStyle/>
                    <a:p>
                      <a:pPr algn="ctr" fontAlgn="b">
                        <a:buNone/>
                      </a:pPr>
                      <a:r>
                        <a:rPr lang="en-US" sz="1400" u="none" strike="noStrike">
                          <a:effectLst/>
                        </a:rPr>
                        <a:t>0.25</a:t>
                      </a:r>
                      <a:endParaRPr lang="en-US" sz="1400" b="0" i="0" u="none" strike="noStrike">
                        <a:solidFill>
                          <a:srgbClr val="000000"/>
                        </a:solidFill>
                        <a:effectLst/>
                        <a:latin typeface="Aptos" panose="020B0004020202020204" pitchFamily="34" charset="0"/>
                      </a:endParaRPr>
                    </a:p>
                  </a:txBody>
                  <a:tcPr marL="9525" marR="9525" marT="9525" marB="0" anchor="b"/>
                </a:tc>
                <a:extLst>
                  <a:ext uri="{0D108BD9-81ED-4DB2-BD59-A6C34878D82A}">
                    <a16:rowId xmlns:a16="http://schemas.microsoft.com/office/drawing/2014/main" val="879716553"/>
                  </a:ext>
                </a:extLst>
              </a:tr>
              <a:tr h="238125">
                <a:tc>
                  <a:txBody>
                    <a:bodyPr/>
                    <a:lstStyle/>
                    <a:p>
                      <a:pPr algn="l" fontAlgn="b">
                        <a:buNone/>
                      </a:pPr>
                      <a:r>
                        <a:rPr lang="en-US" sz="1400" u="none" strike="noStrike">
                          <a:effectLst/>
                        </a:rPr>
                        <a:t>Nurse Necessities: Duty Bound: The Nurse's Guide to Mandated Reporting</a:t>
                      </a:r>
                      <a:endParaRPr lang="en-US" sz="1400" b="0" i="0" u="none" strike="noStrike">
                        <a:solidFill>
                          <a:srgbClr val="000000"/>
                        </a:solidFill>
                        <a:effectLst/>
                        <a:latin typeface="Aptos" panose="020B0004020202020204" pitchFamily="34" charset="0"/>
                      </a:endParaRPr>
                    </a:p>
                  </a:txBody>
                  <a:tcPr marL="9525" marR="9525" marT="9525" marB="0" anchor="b"/>
                </a:tc>
                <a:tc>
                  <a:txBody>
                    <a:bodyPr/>
                    <a:lstStyle/>
                    <a:p>
                      <a:pPr algn="ctr" fontAlgn="b">
                        <a:buNone/>
                      </a:pPr>
                      <a:r>
                        <a:rPr lang="en-US" sz="1400" u="none" strike="noStrike">
                          <a:effectLst/>
                        </a:rPr>
                        <a:t>0.50</a:t>
                      </a:r>
                      <a:endParaRPr lang="en-US" sz="1400" b="0" i="0" u="none" strike="noStrike">
                        <a:solidFill>
                          <a:srgbClr val="000000"/>
                        </a:solidFill>
                        <a:effectLst/>
                        <a:latin typeface="Aptos" panose="020B0004020202020204" pitchFamily="34" charset="0"/>
                      </a:endParaRPr>
                    </a:p>
                  </a:txBody>
                  <a:tcPr marL="9525" marR="9525" marT="9525" marB="0" anchor="b"/>
                </a:tc>
                <a:extLst>
                  <a:ext uri="{0D108BD9-81ED-4DB2-BD59-A6C34878D82A}">
                    <a16:rowId xmlns:a16="http://schemas.microsoft.com/office/drawing/2014/main" val="3239561196"/>
                  </a:ext>
                </a:extLst>
              </a:tr>
              <a:tr h="238125">
                <a:tc>
                  <a:txBody>
                    <a:bodyPr/>
                    <a:lstStyle/>
                    <a:p>
                      <a:pPr algn="l" fontAlgn="b">
                        <a:buNone/>
                      </a:pPr>
                      <a:r>
                        <a:rPr lang="en-US" sz="1400" u="none" strike="noStrike">
                          <a:effectLst/>
                        </a:rPr>
                        <a:t>Nurse Bytes: Wheels in Motion, Safety in Mind: A Nurse's Guide to Road Readiness</a:t>
                      </a:r>
                      <a:endParaRPr lang="en-US" sz="1400" b="0" i="0" u="none" strike="noStrike">
                        <a:solidFill>
                          <a:srgbClr val="000000"/>
                        </a:solidFill>
                        <a:effectLst/>
                        <a:latin typeface="Aptos" panose="020B0004020202020204" pitchFamily="34" charset="0"/>
                      </a:endParaRPr>
                    </a:p>
                  </a:txBody>
                  <a:tcPr marL="9525" marR="9525" marT="9525" marB="0" anchor="b"/>
                </a:tc>
                <a:tc>
                  <a:txBody>
                    <a:bodyPr/>
                    <a:lstStyle/>
                    <a:p>
                      <a:pPr algn="ctr" fontAlgn="b">
                        <a:buNone/>
                      </a:pPr>
                      <a:r>
                        <a:rPr lang="en-US" sz="1400" u="none" strike="noStrike" dirty="0">
                          <a:effectLst/>
                        </a:rPr>
                        <a:t>0.25</a:t>
                      </a:r>
                      <a:endParaRPr lang="en-US" sz="1400" b="0" i="0" u="none" strike="noStrike" dirty="0">
                        <a:solidFill>
                          <a:srgbClr val="000000"/>
                        </a:solidFill>
                        <a:effectLst/>
                        <a:latin typeface="Aptos" panose="020B0004020202020204" pitchFamily="34" charset="0"/>
                      </a:endParaRPr>
                    </a:p>
                  </a:txBody>
                  <a:tcPr marL="9525" marR="9525" marT="9525" marB="0" anchor="b"/>
                </a:tc>
                <a:extLst>
                  <a:ext uri="{0D108BD9-81ED-4DB2-BD59-A6C34878D82A}">
                    <a16:rowId xmlns:a16="http://schemas.microsoft.com/office/drawing/2014/main" val="1146100750"/>
                  </a:ext>
                </a:extLst>
              </a:tr>
            </a:tbl>
          </a:graphicData>
        </a:graphic>
      </p:graphicFrame>
      <p:pic>
        <p:nvPicPr>
          <p:cNvPr id="7" name="Picture 6">
            <a:extLst>
              <a:ext uri="{FF2B5EF4-FFF2-40B4-BE49-F238E27FC236}">
                <a16:creationId xmlns:a16="http://schemas.microsoft.com/office/drawing/2014/main" id="{CBDE59F1-EB61-E266-F867-7D299F04BDE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315685" y="4667531"/>
            <a:ext cx="2893211" cy="1260729"/>
          </a:xfrm>
          <a:prstGeom prst="rect">
            <a:avLst/>
          </a:prstGeom>
        </p:spPr>
      </p:pic>
    </p:spTree>
    <p:extLst>
      <p:ext uri="{BB962C8B-B14F-4D97-AF65-F5344CB8AC3E}">
        <p14:creationId xmlns:p14="http://schemas.microsoft.com/office/powerpoint/2010/main" val="35651254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6A5EDB-1B8A-44F2-160D-AE0C7D4CE60C}"/>
              </a:ext>
            </a:extLst>
          </p:cNvPr>
          <p:cNvSpPr>
            <a:spLocks noGrp="1"/>
          </p:cNvSpPr>
          <p:nvPr>
            <p:ph type="title"/>
          </p:nvPr>
        </p:nvSpPr>
        <p:spPr>
          <a:xfrm>
            <a:off x="838200" y="365125"/>
            <a:ext cx="10515600" cy="784665"/>
          </a:xfrm>
        </p:spPr>
        <p:txBody>
          <a:bodyPr>
            <a:normAutofit fontScale="90000"/>
          </a:bodyPr>
          <a:lstStyle/>
          <a:p>
            <a:r>
              <a:rPr lang="en-US" sz="3200" dirty="0">
                <a:solidFill>
                  <a:schemeClr val="tx2">
                    <a:lumMod val="75000"/>
                    <a:lumOff val="25000"/>
                  </a:schemeClr>
                </a:solidFill>
              </a:rPr>
              <a:t>Overview, Target Audience, and Learning Objectives: Nurse Bytes: Infusing Care, Guarding Space: Boundaries that Support You </a:t>
            </a:r>
          </a:p>
        </p:txBody>
      </p:sp>
      <p:sp>
        <p:nvSpPr>
          <p:cNvPr id="3" name="Content Placeholder 2">
            <a:extLst>
              <a:ext uri="{FF2B5EF4-FFF2-40B4-BE49-F238E27FC236}">
                <a16:creationId xmlns:a16="http://schemas.microsoft.com/office/drawing/2014/main" id="{115A6905-D76D-1C99-4A43-B3288F50EE28}"/>
              </a:ext>
            </a:extLst>
          </p:cNvPr>
          <p:cNvSpPr>
            <a:spLocks noGrp="1"/>
          </p:cNvSpPr>
          <p:nvPr>
            <p:ph idx="1"/>
          </p:nvPr>
        </p:nvSpPr>
        <p:spPr>
          <a:xfrm>
            <a:off x="838200" y="1439501"/>
            <a:ext cx="10515600" cy="4737462"/>
          </a:xfrm>
        </p:spPr>
        <p:txBody>
          <a:bodyPr>
            <a:normAutofit/>
          </a:bodyPr>
          <a:lstStyle/>
          <a:p>
            <a:r>
              <a:rPr lang="en-US" sz="1800" b="1" u="sng" dirty="0"/>
              <a:t>PURPOSE</a:t>
            </a:r>
            <a:r>
              <a:rPr lang="en-US" sz="1800" dirty="0"/>
              <a:t>: This session explores the importance of professional boundaries in home infusion nursing, emphasizing how clear limits protect both patient safety and nurse well-being. Participants will gain practical strategies to recognize, establish, and maintain healthy boundaries that foster trust, respect, and resilience in patient care.</a:t>
            </a:r>
          </a:p>
          <a:p>
            <a:endParaRPr lang="en-US" sz="1800" b="1" u="sng" dirty="0"/>
          </a:p>
          <a:p>
            <a:r>
              <a:rPr lang="en-US" sz="1800" b="1" u="sng" dirty="0"/>
              <a:t>TARGET AUDIENCE</a:t>
            </a:r>
            <a:r>
              <a:rPr lang="en-US" sz="1800" dirty="0"/>
              <a:t>:  The professional audience for which this CE activity has been designed includes Pharmacists, Pharmacy Technicians, Nurses, Dietitians and other non-clinical infusion providers. </a:t>
            </a:r>
          </a:p>
          <a:p>
            <a:endParaRPr lang="en-US" sz="1800" dirty="0"/>
          </a:p>
          <a:p>
            <a:r>
              <a:rPr lang="en-US" sz="1800" b="1" u="sng" dirty="0"/>
              <a:t>LEARNING OBJECTIVES</a:t>
            </a:r>
            <a:r>
              <a:rPr lang="en-US" sz="1800" dirty="0"/>
              <a:t>:  The learning objectives for this activity are as follows:</a:t>
            </a:r>
          </a:p>
          <a:p>
            <a:pPr lvl="1"/>
            <a:r>
              <a:rPr lang="en-US" sz="1800" dirty="0"/>
              <a:t>Identify key indicators of healthy versus blurred professional boundaries within the home-infusion nurse–patient relationship.</a:t>
            </a:r>
          </a:p>
          <a:p>
            <a:pPr lvl="1"/>
            <a:r>
              <a:rPr lang="en-US" sz="1800" dirty="0"/>
              <a:t>Apply practical communication and situational strategies to establish and reinforce professional boundaries that preserve patient trust and nurse well-being.</a:t>
            </a:r>
          </a:p>
          <a:p>
            <a:endParaRPr lang="en-US" dirty="0"/>
          </a:p>
        </p:txBody>
      </p:sp>
    </p:spTree>
    <p:extLst>
      <p:ext uri="{BB962C8B-B14F-4D97-AF65-F5344CB8AC3E}">
        <p14:creationId xmlns:p14="http://schemas.microsoft.com/office/powerpoint/2010/main" val="22012716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A9E641-5C5A-5F6E-78C2-60C5198F6A1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21C241E-294B-A622-0079-B215A69B2337}"/>
              </a:ext>
            </a:extLst>
          </p:cNvPr>
          <p:cNvSpPr>
            <a:spLocks noGrp="1"/>
          </p:cNvSpPr>
          <p:nvPr>
            <p:ph type="title"/>
          </p:nvPr>
        </p:nvSpPr>
        <p:spPr>
          <a:xfrm>
            <a:off x="838200" y="365125"/>
            <a:ext cx="10515600" cy="784665"/>
          </a:xfrm>
        </p:spPr>
        <p:txBody>
          <a:bodyPr>
            <a:normAutofit fontScale="90000"/>
          </a:bodyPr>
          <a:lstStyle/>
          <a:p>
            <a:r>
              <a:rPr lang="en-US" sz="3200" dirty="0">
                <a:solidFill>
                  <a:schemeClr val="tx2">
                    <a:lumMod val="75000"/>
                    <a:lumOff val="25000"/>
                  </a:schemeClr>
                </a:solidFill>
              </a:rPr>
              <a:t>Overview, Target Audience, and Learning Objectives: Nurse Necessities: Duty Bound: The Nurse’s Guide to Mandated Reporting </a:t>
            </a:r>
          </a:p>
        </p:txBody>
      </p:sp>
      <p:sp>
        <p:nvSpPr>
          <p:cNvPr id="3" name="Content Placeholder 2">
            <a:extLst>
              <a:ext uri="{FF2B5EF4-FFF2-40B4-BE49-F238E27FC236}">
                <a16:creationId xmlns:a16="http://schemas.microsoft.com/office/drawing/2014/main" id="{4806113C-879C-D164-0984-55E1DDDCC5DD}"/>
              </a:ext>
            </a:extLst>
          </p:cNvPr>
          <p:cNvSpPr>
            <a:spLocks noGrp="1"/>
          </p:cNvSpPr>
          <p:nvPr>
            <p:ph idx="1"/>
          </p:nvPr>
        </p:nvSpPr>
        <p:spPr>
          <a:xfrm>
            <a:off x="838200" y="1466661"/>
            <a:ext cx="10515600" cy="4710302"/>
          </a:xfrm>
        </p:spPr>
        <p:txBody>
          <a:bodyPr>
            <a:normAutofit/>
          </a:bodyPr>
          <a:lstStyle/>
          <a:p>
            <a:r>
              <a:rPr lang="en-US" sz="1800" b="1" u="sng" dirty="0"/>
              <a:t>PURPOSE</a:t>
            </a:r>
            <a:r>
              <a:rPr lang="en-US" sz="1800" dirty="0"/>
              <a:t>: This session empowers nurses to recognize and fulfill their legal and ethical responsibilities in mandated reporting, with clarity and confidence. Participants will explore the who, what, when, how, and why of reporting to safeguard vulnerable populations and uphold professional standards.</a:t>
            </a:r>
          </a:p>
          <a:p>
            <a:endParaRPr lang="en-US" sz="1800" b="1" u="sng" dirty="0"/>
          </a:p>
          <a:p>
            <a:r>
              <a:rPr lang="en-US" sz="1800" b="1" u="sng" dirty="0"/>
              <a:t>TARGET AUDIENCE</a:t>
            </a:r>
            <a:r>
              <a:rPr lang="en-US" sz="1800" dirty="0"/>
              <a:t>:  The professional audience for which this CE activity has been designed includes Pharmacists, Pharmacy Technicians, Nurses, Dietitians and other non-clinical infusion providers. </a:t>
            </a:r>
          </a:p>
          <a:p>
            <a:endParaRPr lang="en-US" sz="1800" dirty="0"/>
          </a:p>
          <a:p>
            <a:r>
              <a:rPr lang="en-US" sz="1800" b="1" u="sng" dirty="0"/>
              <a:t>LEARNING OBJECTIVES</a:t>
            </a:r>
            <a:r>
              <a:rPr lang="en-US" sz="1800" dirty="0"/>
              <a:t>:  The learning objectives for this activity are as follows:</a:t>
            </a:r>
          </a:p>
          <a:p>
            <a:pPr lvl="1"/>
            <a:r>
              <a:rPr lang="en-US" sz="1800" dirty="0"/>
              <a:t>Describe the nurse’s legal and ethical responsibilities as a mandated reporter in home-infusion practice, including types of reportable situations and required timelines.</a:t>
            </a:r>
          </a:p>
          <a:p>
            <a:pPr lvl="1"/>
            <a:r>
              <a:rPr lang="en-US" sz="1800" dirty="0"/>
              <a:t>Explain proper reporting procedures—including documentation, communication with care teams, and escalation pathways—to promote patient safety and meet regulatory requirements in their clinical practice.</a:t>
            </a:r>
          </a:p>
        </p:txBody>
      </p:sp>
    </p:spTree>
    <p:extLst>
      <p:ext uri="{BB962C8B-B14F-4D97-AF65-F5344CB8AC3E}">
        <p14:creationId xmlns:p14="http://schemas.microsoft.com/office/powerpoint/2010/main" val="27665564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A26F7E-0F69-DC83-46FE-1245A7616DE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6E12B8D-02D6-66D8-AC65-3F2DC3453A96}"/>
              </a:ext>
            </a:extLst>
          </p:cNvPr>
          <p:cNvSpPr>
            <a:spLocks noGrp="1"/>
          </p:cNvSpPr>
          <p:nvPr>
            <p:ph type="title"/>
          </p:nvPr>
        </p:nvSpPr>
        <p:spPr>
          <a:xfrm>
            <a:off x="838200" y="365125"/>
            <a:ext cx="10515600" cy="784665"/>
          </a:xfrm>
        </p:spPr>
        <p:txBody>
          <a:bodyPr>
            <a:normAutofit fontScale="90000"/>
          </a:bodyPr>
          <a:lstStyle/>
          <a:p>
            <a:r>
              <a:rPr lang="en-US" sz="3200" dirty="0">
                <a:solidFill>
                  <a:schemeClr val="tx2">
                    <a:lumMod val="75000"/>
                    <a:lumOff val="25000"/>
                  </a:schemeClr>
                </a:solidFill>
              </a:rPr>
              <a:t>Overview, Target Audience, and Learning Objectives: Nurse Bytes: Wheels in Motion, Safety in Mind: A Nurse’s Guide to Road Readiness</a:t>
            </a:r>
          </a:p>
        </p:txBody>
      </p:sp>
      <p:sp>
        <p:nvSpPr>
          <p:cNvPr id="3" name="Content Placeholder 2">
            <a:extLst>
              <a:ext uri="{FF2B5EF4-FFF2-40B4-BE49-F238E27FC236}">
                <a16:creationId xmlns:a16="http://schemas.microsoft.com/office/drawing/2014/main" id="{7EC98AA6-C12C-28FD-704F-E706AF32F595}"/>
              </a:ext>
            </a:extLst>
          </p:cNvPr>
          <p:cNvSpPr>
            <a:spLocks noGrp="1"/>
          </p:cNvSpPr>
          <p:nvPr>
            <p:ph idx="1"/>
          </p:nvPr>
        </p:nvSpPr>
        <p:spPr>
          <a:xfrm>
            <a:off x="838200" y="1502875"/>
            <a:ext cx="10515600" cy="4674088"/>
          </a:xfrm>
        </p:spPr>
        <p:txBody>
          <a:bodyPr>
            <a:normAutofit/>
          </a:bodyPr>
          <a:lstStyle/>
          <a:p>
            <a:r>
              <a:rPr lang="en-US" sz="1800" b="1" u="sng" dirty="0"/>
              <a:t>PURPOSE</a:t>
            </a:r>
            <a:r>
              <a:rPr lang="en-US" sz="1800" dirty="0"/>
              <a:t>: This session prepares home infusion nurses to navigate the road with confidence, focusing on essential safety practices before, during, and after travel. Participants will explore strategies for situational awareness, vehicle preparedness, and personal protection to ensure safe care delivery on the move.</a:t>
            </a:r>
          </a:p>
          <a:p>
            <a:endParaRPr lang="en-US" sz="1800" b="1" u="sng" dirty="0"/>
          </a:p>
          <a:p>
            <a:r>
              <a:rPr lang="en-US" sz="1800" b="1" u="sng" dirty="0"/>
              <a:t>TARGET AUDIENCE</a:t>
            </a:r>
            <a:r>
              <a:rPr lang="en-US" sz="1800" dirty="0"/>
              <a:t>:  The professional audience for which this CE activity has been designed includes Pharmacists, Pharmacy Technicians, Nurses, Dietitians and other non-clinical infusion providers. </a:t>
            </a:r>
          </a:p>
          <a:p>
            <a:endParaRPr lang="en-US" sz="1800" dirty="0"/>
          </a:p>
          <a:p>
            <a:r>
              <a:rPr lang="en-US" sz="1800" b="1" u="sng" dirty="0"/>
              <a:t>LEARNING OBJECTIVES</a:t>
            </a:r>
            <a:r>
              <a:rPr lang="en-US" sz="1800" dirty="0"/>
              <a:t>:  The learning objectives for this activity are as follows:</a:t>
            </a:r>
          </a:p>
          <a:p>
            <a:pPr lvl="1"/>
            <a:r>
              <a:rPr lang="en-US" sz="1800" dirty="0"/>
              <a:t>List safety precautions and risk-reduction measures to implement before, during, and after travel to patients’ homes.</a:t>
            </a:r>
          </a:p>
          <a:p>
            <a:pPr lvl="1"/>
            <a:r>
              <a:rPr lang="en-US" sz="1800" dirty="0"/>
              <a:t>Describe situational awareness and preparedness strategies (e.g., route planning, environmental scanning, and de-escalation techniques) to protect personal safety and uphold professional standards during home visits.</a:t>
            </a:r>
          </a:p>
        </p:txBody>
      </p:sp>
    </p:spTree>
    <p:extLst>
      <p:ext uri="{BB962C8B-B14F-4D97-AF65-F5344CB8AC3E}">
        <p14:creationId xmlns:p14="http://schemas.microsoft.com/office/powerpoint/2010/main" val="42195784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9940AE-E746-0DD5-4DE6-A135F46AB9A4}"/>
              </a:ext>
            </a:extLst>
          </p:cNvPr>
          <p:cNvSpPr>
            <a:spLocks noGrp="1"/>
          </p:cNvSpPr>
          <p:nvPr>
            <p:ph type="title"/>
          </p:nvPr>
        </p:nvSpPr>
        <p:spPr/>
        <p:txBody>
          <a:bodyPr/>
          <a:lstStyle/>
          <a:p>
            <a:r>
              <a:rPr lang="en-US" dirty="0">
                <a:solidFill>
                  <a:schemeClr val="tx2">
                    <a:lumMod val="75000"/>
                    <a:lumOff val="25000"/>
                  </a:schemeClr>
                </a:solidFill>
              </a:rPr>
              <a:t>Disclosure of Relevant Financial Relationships</a:t>
            </a:r>
          </a:p>
        </p:txBody>
      </p:sp>
      <p:sp>
        <p:nvSpPr>
          <p:cNvPr id="3" name="Content Placeholder 2">
            <a:extLst>
              <a:ext uri="{FF2B5EF4-FFF2-40B4-BE49-F238E27FC236}">
                <a16:creationId xmlns:a16="http://schemas.microsoft.com/office/drawing/2014/main" id="{D6A4DAD1-6155-A3C9-334D-BC5BEF7D9DD7}"/>
              </a:ext>
            </a:extLst>
          </p:cNvPr>
          <p:cNvSpPr>
            <a:spLocks noGrp="1"/>
          </p:cNvSpPr>
          <p:nvPr>
            <p:ph idx="1"/>
          </p:nvPr>
        </p:nvSpPr>
        <p:spPr/>
        <p:txBody>
          <a:bodyPr/>
          <a:lstStyle/>
          <a:p>
            <a:pPr marL="0" indent="0">
              <a:lnSpc>
                <a:spcPct val="150000"/>
              </a:lnSpc>
              <a:buNone/>
            </a:pPr>
            <a:r>
              <a:rPr lang="en-US" dirty="0"/>
              <a:t>As an accredited provider of continuing education for the healthcare team, NHIA collects disclosure of financial relationships with all ineligible companies, which include manufacturers of drugs, medical equipment, and other products related to patient care. All relevant financial relationships have been mitigated prior to the start of this activity.</a:t>
            </a:r>
          </a:p>
          <a:p>
            <a:pPr marL="0" indent="0">
              <a:buNone/>
            </a:pPr>
            <a:endParaRPr lang="en-US" dirty="0"/>
          </a:p>
          <a:p>
            <a:pPr marL="0" indent="0">
              <a:buNone/>
            </a:pPr>
            <a:endParaRPr lang="en-US" dirty="0"/>
          </a:p>
          <a:p>
            <a:pPr marL="0" indent="0">
              <a:buNone/>
            </a:pPr>
            <a:endParaRPr lang="en-US" dirty="0"/>
          </a:p>
        </p:txBody>
      </p:sp>
    </p:spTree>
    <p:extLst>
      <p:ext uri="{BB962C8B-B14F-4D97-AF65-F5344CB8AC3E}">
        <p14:creationId xmlns:p14="http://schemas.microsoft.com/office/powerpoint/2010/main" val="206956690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595A43-6551-A225-86DD-0BC664A3E3C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661ABAE-13F1-681D-B26C-7F716E7B0F6B}"/>
              </a:ext>
            </a:extLst>
          </p:cNvPr>
          <p:cNvSpPr>
            <a:spLocks noGrp="1"/>
          </p:cNvSpPr>
          <p:nvPr>
            <p:ph type="title"/>
          </p:nvPr>
        </p:nvSpPr>
        <p:spPr/>
        <p:txBody>
          <a:bodyPr/>
          <a:lstStyle/>
          <a:p>
            <a:r>
              <a:rPr lang="en-US" dirty="0">
                <a:solidFill>
                  <a:schemeClr val="tx2">
                    <a:lumMod val="75000"/>
                    <a:lumOff val="25000"/>
                  </a:schemeClr>
                </a:solidFill>
              </a:rPr>
              <a:t>Disclosure of Relevant Financial Relationships (continued)</a:t>
            </a:r>
          </a:p>
        </p:txBody>
      </p:sp>
      <p:sp>
        <p:nvSpPr>
          <p:cNvPr id="3" name="Content Placeholder 2">
            <a:extLst>
              <a:ext uri="{FF2B5EF4-FFF2-40B4-BE49-F238E27FC236}">
                <a16:creationId xmlns:a16="http://schemas.microsoft.com/office/drawing/2014/main" id="{01FB0E46-00ED-B853-7FB2-B5A50AC65B05}"/>
              </a:ext>
            </a:extLst>
          </p:cNvPr>
          <p:cNvSpPr>
            <a:spLocks noGrp="1"/>
          </p:cNvSpPr>
          <p:nvPr>
            <p:ph idx="1"/>
          </p:nvPr>
        </p:nvSpPr>
        <p:spPr/>
        <p:txBody>
          <a:bodyPr>
            <a:normAutofit/>
          </a:bodyPr>
          <a:lstStyle/>
          <a:p>
            <a:pPr marL="0" indent="0">
              <a:buNone/>
            </a:pPr>
            <a:r>
              <a:rPr lang="en-US" sz="2800" dirty="0"/>
              <a:t>The following are the relevant financial relationships from planners, faculty, reviewers, or other persons that affect the content of this activity:</a:t>
            </a:r>
          </a:p>
          <a:p>
            <a:pPr marL="0" indent="0">
              <a:buNone/>
            </a:pPr>
            <a:endParaRPr lang="en-US" sz="2800" dirty="0"/>
          </a:p>
          <a:p>
            <a:r>
              <a:rPr lang="en-US" sz="2800" dirty="0"/>
              <a:t>All persons who affect the content of this webinar have reported no relevant financial relationships.</a:t>
            </a:r>
          </a:p>
          <a:p>
            <a:pPr marL="0" indent="0">
              <a:buNone/>
            </a:pPr>
            <a:endParaRPr lang="en-US" dirty="0"/>
          </a:p>
          <a:p>
            <a:pPr marL="0" indent="0">
              <a:buNone/>
            </a:pPr>
            <a:endParaRPr lang="en-US" dirty="0"/>
          </a:p>
        </p:txBody>
      </p:sp>
    </p:spTree>
    <p:extLst>
      <p:ext uri="{BB962C8B-B14F-4D97-AF65-F5344CB8AC3E}">
        <p14:creationId xmlns:p14="http://schemas.microsoft.com/office/powerpoint/2010/main" val="213700863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3e730253-d6d1-421d-925d-4b00e5bb31a5" xsi:nil="true"/>
    <lcf76f155ced4ddcb4097134ff3c332f xmlns="c0fdf5e8-01b1-44a5-bcec-5da022381f8b">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6ED0095F04DE2444B1C956E945542AB9" ma:contentTypeVersion="18" ma:contentTypeDescription="Create a new document." ma:contentTypeScope="" ma:versionID="d3abfb435a26e09f06736a25618351ef">
  <xsd:schema xmlns:xsd="http://www.w3.org/2001/XMLSchema" xmlns:xs="http://www.w3.org/2001/XMLSchema" xmlns:p="http://schemas.microsoft.com/office/2006/metadata/properties" xmlns:ns2="c0fdf5e8-01b1-44a5-bcec-5da022381f8b" xmlns:ns3="3e730253-d6d1-421d-925d-4b00e5bb31a5" targetNamespace="http://schemas.microsoft.com/office/2006/metadata/properties" ma:root="true" ma:fieldsID="bd813b562ce9e23c4c521d1bb023b95e" ns2:_="" ns3:_="">
    <xsd:import namespace="c0fdf5e8-01b1-44a5-bcec-5da022381f8b"/>
    <xsd:import namespace="3e730253-d6d1-421d-925d-4b00e5bb31a5"/>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KeyPoints" minOccurs="0"/>
                <xsd:element ref="ns2:MediaServiceKeyPoints" minOccurs="0"/>
                <xsd:element ref="ns3:SharedWithUsers" minOccurs="0"/>
                <xsd:element ref="ns3:SharedWithDetails" minOccurs="0"/>
                <xsd:element ref="ns2:MediaServiceAutoTags" minOccurs="0"/>
                <xsd:element ref="ns2:MediaServiceOCR" minOccurs="0"/>
                <xsd:element ref="ns2:MediaServiceGenerationTime" minOccurs="0"/>
                <xsd:element ref="ns2:MediaServiceEventHashCode" minOccurs="0"/>
                <xsd:element ref="ns2:MediaLengthInSeconds" minOccurs="0"/>
                <xsd:element ref="ns2:MediaServiceLocation" minOccurs="0"/>
                <xsd:element ref="ns2:lcf76f155ced4ddcb4097134ff3c332f" minOccurs="0"/>
                <xsd:element ref="ns3: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0fdf5e8-01b1-44a5-bcec-5da022381f8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KeyPoints" ma:index="11" nillable="true" ma:displayName="MediaServiceAutoKeyPoints" ma:hidden="true" ma:internalName="MediaServiceAutoKeyPoints" ma:readOnly="true">
      <xsd:simpleType>
        <xsd:restriction base="dms:Note"/>
      </xsd:simpleType>
    </xsd:element>
    <xsd:element name="MediaServiceKeyPoints" ma:index="12" nillable="true" ma:displayName="KeyPoints" ma:internalName="MediaServiceKeyPoints" ma:readOnly="true">
      <xsd:simpleType>
        <xsd:restriction base="dms:Note">
          <xsd:maxLength value="255"/>
        </xsd:restriction>
      </xsd:simpleType>
    </xsd:element>
    <xsd:element name="MediaServiceAutoTags" ma:index="15" nillable="true" ma:displayName="Tags" ma:internalName="MediaServiceAutoTags"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LengthInSeconds" ma:index="19" nillable="true" ma:displayName="Length (seconds)" ma:internalName="MediaLengthInSeconds" ma:readOnly="true">
      <xsd:simpleType>
        <xsd:restriction base="dms:Unknown"/>
      </xsd:simpleType>
    </xsd:element>
    <xsd:element name="MediaServiceLocation" ma:index="20" nillable="true" ma:displayName="Location" ma:internalName="MediaServiceLocation" ma:readOnly="true">
      <xsd:simpleType>
        <xsd:restriction base="dms:Text"/>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1a3c7921-18b4-4818-be58-ef943e0fb789"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3e730253-d6d1-421d-925d-4b00e5bb31a5"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40102684-6508-4ba0-ad57-060835153793}" ma:internalName="TaxCatchAll" ma:showField="CatchAllData" ma:web="3e730253-d6d1-421d-925d-4b00e5bb31a5">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8A4B19DF-21EE-4AF6-A9BE-19F62F2A85CF}">
  <ds:schemaRefs>
    <ds:schemaRef ds:uri="http://schemas.microsoft.com/sharepoint/v3/contenttype/forms"/>
  </ds:schemaRefs>
</ds:datastoreItem>
</file>

<file path=customXml/itemProps2.xml><?xml version="1.0" encoding="utf-8"?>
<ds:datastoreItem xmlns:ds="http://schemas.openxmlformats.org/officeDocument/2006/customXml" ds:itemID="{4E20148E-D8D7-40C7-959D-4871A543A1D7}">
  <ds:schemaRefs>
    <ds:schemaRef ds:uri="http://schemas.microsoft.com/office/2006/metadata/properties"/>
    <ds:schemaRef ds:uri="http://schemas.microsoft.com/office/infopath/2007/PartnerControls"/>
    <ds:schemaRef ds:uri="3e730253-d6d1-421d-925d-4b00e5bb31a5"/>
    <ds:schemaRef ds:uri="c0fdf5e8-01b1-44a5-bcec-5da022381f8b"/>
  </ds:schemaRefs>
</ds:datastoreItem>
</file>

<file path=customXml/itemProps3.xml><?xml version="1.0" encoding="utf-8"?>
<ds:datastoreItem xmlns:ds="http://schemas.openxmlformats.org/officeDocument/2006/customXml" ds:itemID="{49719236-8DBA-4404-B234-22073A40EFF9}"/>
</file>

<file path=docProps/app.xml><?xml version="1.0" encoding="utf-8"?>
<Properties xmlns="http://schemas.openxmlformats.org/officeDocument/2006/extended-properties" xmlns:vt="http://schemas.openxmlformats.org/officeDocument/2006/docPropsVTypes">
  <TotalTime>52</TotalTime>
  <Words>740</Words>
  <Application>Microsoft Office PowerPoint</Application>
  <PresentationFormat>Widescreen</PresentationFormat>
  <Paragraphs>46</Paragraphs>
  <Slides>8</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8</vt:i4>
      </vt:variant>
    </vt:vector>
  </HeadingPairs>
  <TitlesOfParts>
    <vt:vector size="14" baseType="lpstr">
      <vt:lpstr>Aptos</vt:lpstr>
      <vt:lpstr>Aptos Display</vt:lpstr>
      <vt:lpstr>Arial</vt:lpstr>
      <vt:lpstr>Calibri</vt:lpstr>
      <vt:lpstr>Times New Roman</vt:lpstr>
      <vt:lpstr>Office Theme</vt:lpstr>
      <vt:lpstr>General CE Information</vt:lpstr>
      <vt:lpstr>Accreditation Statement</vt:lpstr>
      <vt:lpstr>Credit Designations</vt:lpstr>
      <vt:lpstr>Overview, Target Audience, and Learning Objectives: Nurse Bytes: Infusing Care, Guarding Space: Boundaries that Support You </vt:lpstr>
      <vt:lpstr>Overview, Target Audience, and Learning Objectives: Nurse Necessities: Duty Bound: The Nurse’s Guide to Mandated Reporting </vt:lpstr>
      <vt:lpstr>Overview, Target Audience, and Learning Objectives: Nurse Bytes: Wheels in Motion, Safety in Mind: A Nurse’s Guide to Road Readiness</vt:lpstr>
      <vt:lpstr>Disclosure of Relevant Financial Relationships</vt:lpstr>
      <vt:lpstr>Disclosure of Relevant Financial Relationships (continued)</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Steve Passin</dc:creator>
  <cp:lastModifiedBy>Jennifer Lyons</cp:lastModifiedBy>
  <cp:revision>5</cp:revision>
  <dcterms:created xsi:type="dcterms:W3CDTF">2024-11-13T20:54:23Z</dcterms:created>
  <dcterms:modified xsi:type="dcterms:W3CDTF">2026-02-26T20:40:27Z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0x0101006ED0095F04DE2444B1C956E945542AB9</vt:lpwstr>
  </property>
  <property fmtid="{D5CDD505-2E9C-101B-9397-08002B2CF9AE}" pid="3" name="MediaServiceImageTags">
    <vt:lpwstr/>
  </property>
</Properties>
</file>