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19:53:14.044" v="3" actId="1076"/>
      <pc:docMkLst>
        <pc:docMk/>
      </pc:docMkLst>
      <pc:sldChg chg="addSp modSp mod">
        <pc:chgData name="Jennifer Lyons" userId="ff58536e-2db9-4ac8-a964-43e31d416291" providerId="ADAL" clId="{24787826-D830-469E-BBA2-46817BFDAAE6}" dt="2026-02-26T19:53:14.044" v="3" actId="1076"/>
        <pc:sldMkLst>
          <pc:docMk/>
          <pc:sldMk cId="3565125401" sldId="265"/>
        </pc:sldMkLst>
        <pc:picChg chg="add mod">
          <ac:chgData name="Jennifer Lyons" userId="ff58536e-2db9-4ac8-a964-43e31d416291" providerId="ADAL" clId="{24787826-D830-469E-BBA2-46817BFDAAE6}" dt="2026-02-26T19:53:14.044" v="3" actId="1076"/>
          <ac:picMkLst>
            <pc:docMk/>
            <pc:sldMk cId="3565125401" sldId="265"/>
            <ac:picMk id="9" creationId="{72BB7622-B9D9-A181-3F26-EAA9AB4158D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838200" y="4542439"/>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399648" y="4732119"/>
            <a:ext cx="2843339" cy="1218997"/>
          </a:xfrm>
          <a:prstGeom prst="rect">
            <a:avLst/>
          </a:prstGeom>
        </p:spPr>
      </p:pic>
      <p:graphicFrame>
        <p:nvGraphicFramePr>
          <p:cNvPr id="4" name="Table 3">
            <a:extLst>
              <a:ext uri="{FF2B5EF4-FFF2-40B4-BE49-F238E27FC236}">
                <a16:creationId xmlns:a16="http://schemas.microsoft.com/office/drawing/2014/main" id="{6C4FB6C4-7B6B-B5B8-BA26-D6FAC5F49284}"/>
              </a:ext>
            </a:extLst>
          </p:cNvPr>
          <p:cNvGraphicFramePr>
            <a:graphicFrameLocks noGrp="1"/>
          </p:cNvGraphicFramePr>
          <p:nvPr>
            <p:extLst>
              <p:ext uri="{D42A27DB-BD31-4B8C-83A1-F6EECF244321}">
                <p14:modId xmlns:p14="http://schemas.microsoft.com/office/powerpoint/2010/main" val="925637762"/>
              </p:ext>
            </p:extLst>
          </p:nvPr>
        </p:nvGraphicFramePr>
        <p:xfrm>
          <a:off x="2272420" y="3364092"/>
          <a:ext cx="7899400" cy="952500"/>
        </p:xfrm>
        <a:graphic>
          <a:graphicData uri="http://schemas.openxmlformats.org/drawingml/2006/table">
            <a:tbl>
              <a:tblPr>
                <a:tableStyleId>{5C22544A-7EE6-4342-B048-85BDC9FD1C3A}</a:tableStyleId>
              </a:tblPr>
              <a:tblGrid>
                <a:gridCol w="7251700">
                  <a:extLst>
                    <a:ext uri="{9D8B030D-6E8A-4147-A177-3AD203B41FA5}">
                      <a16:colId xmlns:a16="http://schemas.microsoft.com/office/drawing/2014/main" val="720191684"/>
                    </a:ext>
                  </a:extLst>
                </a:gridCol>
                <a:gridCol w="647700">
                  <a:extLst>
                    <a:ext uri="{9D8B030D-6E8A-4147-A177-3AD203B41FA5}">
                      <a16:colId xmlns:a16="http://schemas.microsoft.com/office/drawing/2014/main" val="2551583571"/>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638584436"/>
                  </a:ext>
                </a:extLst>
              </a:tr>
              <a:tr h="238125">
                <a:tc>
                  <a:txBody>
                    <a:bodyPr/>
                    <a:lstStyle/>
                    <a:p>
                      <a:pPr algn="l" fontAlgn="b">
                        <a:buNone/>
                      </a:pPr>
                      <a:r>
                        <a:rPr lang="en-US" sz="1400" u="none" strike="noStrike">
                          <a:effectLst/>
                        </a:rPr>
                        <a:t>Clinical Edge: REMS Program: What Is It &amp; Why Does It Matter</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75780290"/>
                  </a:ext>
                </a:extLst>
              </a:tr>
              <a:tr h="238125">
                <a:tc>
                  <a:txBody>
                    <a:bodyPr/>
                    <a:lstStyle/>
                    <a:p>
                      <a:pPr algn="l" fontAlgn="b">
                        <a:buNone/>
                      </a:pPr>
                      <a:r>
                        <a:rPr lang="en-US" sz="1400" u="none" strike="noStrike">
                          <a:effectLst/>
                        </a:rPr>
                        <a:t>Clinical Connect: Multiple Sclerosis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799484791"/>
                  </a:ext>
                </a:extLst>
              </a:tr>
              <a:tr h="238125">
                <a:tc>
                  <a:txBody>
                    <a:bodyPr/>
                    <a:lstStyle/>
                    <a:p>
                      <a:pPr algn="l" fontAlgn="b">
                        <a:buNone/>
                      </a:pPr>
                      <a:r>
                        <a:rPr lang="en-US" sz="1400" u="none" strike="noStrike">
                          <a:effectLst/>
                        </a:rPr>
                        <a:t>Clinical Edge: Post Monitoring ADR Reporting</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150085745"/>
                  </a:ext>
                </a:extLst>
              </a:tr>
            </a:tbl>
          </a:graphicData>
        </a:graphic>
      </p:graphicFrame>
      <p:pic>
        <p:nvPicPr>
          <p:cNvPr id="9" name="Picture 8">
            <a:extLst>
              <a:ext uri="{FF2B5EF4-FFF2-40B4-BE49-F238E27FC236}">
                <a16:creationId xmlns:a16="http://schemas.microsoft.com/office/drawing/2014/main" id="{72BB7622-B9D9-A181-3F26-EAA9AB4158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1091" y="4627279"/>
            <a:ext cx="2843339" cy="123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Clinical Edge: REMS Program: What Is It &amp; Why Does It Matter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21394"/>
            <a:ext cx="10515600" cy="4755569"/>
          </a:xfrm>
        </p:spPr>
        <p:txBody>
          <a:bodyPr>
            <a:normAutofit/>
          </a:bodyPr>
          <a:lstStyle/>
          <a:p>
            <a:r>
              <a:rPr lang="en-US" sz="1800" b="1" u="sng" dirty="0"/>
              <a:t>PURPOSE</a:t>
            </a:r>
            <a:r>
              <a:rPr lang="en-US" sz="1800" dirty="0"/>
              <a:t>: This session will provide professionals with an overview of the REMS program and how it applies to patients receiving Tysabri.</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natalizumab REMS program and its purpose. </a:t>
            </a:r>
          </a:p>
          <a:p>
            <a:pPr lvl="1"/>
            <a:r>
              <a:rPr lang="en-US" sz="1800" dirty="0"/>
              <a:t>Discuss the role of the REMS program in promoting patient safety for high-risk medications like natalizumab.</a:t>
            </a:r>
          </a:p>
          <a:p>
            <a:pPr lvl="1"/>
            <a:r>
              <a:rPr lang="en-US" sz="1800" dirty="0"/>
              <a:t>Explain key responsibilities of health care professionals within the REMS program.</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9BAE5-3932-B53B-662C-72048C9398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A2F7FE-F5A1-D199-0AC3-C4F71E444DFB}"/>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Clinical Connect: Multiple Sclerosis </a:t>
            </a:r>
          </a:p>
        </p:txBody>
      </p:sp>
      <p:sp>
        <p:nvSpPr>
          <p:cNvPr id="3" name="Content Placeholder 2">
            <a:extLst>
              <a:ext uri="{FF2B5EF4-FFF2-40B4-BE49-F238E27FC236}">
                <a16:creationId xmlns:a16="http://schemas.microsoft.com/office/drawing/2014/main" id="{D1C9B54A-5F4F-0E15-29D1-674C364ACE03}"/>
              </a:ext>
            </a:extLst>
          </p:cNvPr>
          <p:cNvSpPr>
            <a:spLocks noGrp="1"/>
          </p:cNvSpPr>
          <p:nvPr>
            <p:ph idx="1"/>
          </p:nvPr>
        </p:nvSpPr>
        <p:spPr>
          <a:xfrm>
            <a:off x="838200" y="1394234"/>
            <a:ext cx="10515600" cy="4782729"/>
          </a:xfrm>
        </p:spPr>
        <p:txBody>
          <a:bodyPr>
            <a:normAutofit/>
          </a:bodyPr>
          <a:lstStyle/>
          <a:p>
            <a:r>
              <a:rPr lang="en-US" sz="1800" b="1" u="sng" dirty="0"/>
              <a:t>PURPOSE</a:t>
            </a:r>
            <a:r>
              <a:rPr lang="en-US" sz="1800" dirty="0"/>
              <a:t>: This session will provide professionals with an overview of Multiple Sclerosis and the IV medications prescribed for treatment.</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pathophysiology and clinical presentation of Multiple Sclerosis. </a:t>
            </a:r>
          </a:p>
          <a:p>
            <a:pPr lvl="1"/>
            <a:r>
              <a:rPr lang="en-US" sz="1800" dirty="0"/>
              <a:t>Discuss the role and mechanisms of IV therapy indicated to treat Multiple Sclerosis</a:t>
            </a:r>
          </a:p>
          <a:p>
            <a:pPr lvl="1"/>
            <a:r>
              <a:rPr lang="en-US" sz="1800" dirty="0"/>
              <a:t>Explain key clinical considerations and patient education points for infusion-based MS treatments.</a:t>
            </a:r>
          </a:p>
          <a:p>
            <a:endParaRPr lang="en-US" dirty="0"/>
          </a:p>
        </p:txBody>
      </p:sp>
    </p:spTree>
    <p:extLst>
      <p:ext uri="{BB962C8B-B14F-4D97-AF65-F5344CB8AC3E}">
        <p14:creationId xmlns:p14="http://schemas.microsoft.com/office/powerpoint/2010/main" val="661877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97D4E-AA71-350A-619B-F20BF4C1E6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7A45A-8536-8F98-3D9E-3DB297908991}"/>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Clinical Edge: Post Monitoring ADR Reporting </a:t>
            </a:r>
          </a:p>
        </p:txBody>
      </p:sp>
      <p:sp>
        <p:nvSpPr>
          <p:cNvPr id="3" name="Content Placeholder 2">
            <a:extLst>
              <a:ext uri="{FF2B5EF4-FFF2-40B4-BE49-F238E27FC236}">
                <a16:creationId xmlns:a16="http://schemas.microsoft.com/office/drawing/2014/main" id="{500DF883-52A9-F53A-E911-848C21DA861F}"/>
              </a:ext>
            </a:extLst>
          </p:cNvPr>
          <p:cNvSpPr>
            <a:spLocks noGrp="1"/>
          </p:cNvSpPr>
          <p:nvPr>
            <p:ph idx="1"/>
          </p:nvPr>
        </p:nvSpPr>
        <p:spPr>
          <a:xfrm>
            <a:off x="838200" y="1403287"/>
            <a:ext cx="10515600" cy="4773676"/>
          </a:xfrm>
        </p:spPr>
        <p:txBody>
          <a:bodyPr>
            <a:normAutofit/>
          </a:bodyPr>
          <a:lstStyle/>
          <a:p>
            <a:r>
              <a:rPr lang="en-US" sz="1800" b="1" u="sng" dirty="0"/>
              <a:t>PURPOSE</a:t>
            </a:r>
            <a:r>
              <a:rPr lang="en-US" sz="1800" dirty="0"/>
              <a:t>: This session will provide professionals with an overview of the key indicators for post monitoring and how to report adverse drug reactions related to patients receiving Tysabri.</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purpose and process of post-infusion monitoring for patients on Tysabri.</a:t>
            </a:r>
          </a:p>
          <a:p>
            <a:pPr lvl="1"/>
            <a:r>
              <a:rPr lang="en-US" sz="1800" dirty="0"/>
              <a:t>Discuss common and serious adverse drug reactions associated with Tysabri.</a:t>
            </a:r>
          </a:p>
          <a:p>
            <a:pPr lvl="1"/>
            <a:r>
              <a:rPr lang="en-US" sz="1800" dirty="0"/>
              <a:t>Explain the appropriate steps for documenting and reporting ADRs per protocol and REMS requirements.</a:t>
            </a:r>
          </a:p>
          <a:p>
            <a:endParaRPr lang="en-US" dirty="0"/>
          </a:p>
        </p:txBody>
      </p:sp>
    </p:spTree>
    <p:extLst>
      <p:ext uri="{BB962C8B-B14F-4D97-AF65-F5344CB8AC3E}">
        <p14:creationId xmlns:p14="http://schemas.microsoft.com/office/powerpoint/2010/main" val="3790860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FEA15273-546E-4CAA-B7E2-62A6B6D482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TotalTime>
  <Words>598</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Clinical Edge: REMS Program: What Is It &amp; Why Does It Matter </vt:lpstr>
      <vt:lpstr>Overview, Target Audience, and Learning Objectives: Clinical Connect: Multiple Sclerosis </vt:lpstr>
      <vt:lpstr>Overview, Target Audience, and Learning Objectives: Clinical Edge: Post Monitoring ADR Reporting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2026-02-26T19:53:16Z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