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E16CBD81-7D84-4A65-8C12-70BF9899959B}"/>
    <pc:docChg chg="modSld">
      <pc:chgData name="Jennifer Lyons" userId="ff58536e-2db9-4ac8-a964-43e31d416291" providerId="ADAL" clId="{E16CBD81-7D84-4A65-8C12-70BF9899959B}" dt="2025-01-17T02:03:15.267" v="16" actId="20577"/>
      <pc:docMkLst>
        <pc:docMk/>
      </pc:docMkLst>
      <pc:sldChg chg="modSp mod">
        <pc:chgData name="Jennifer Lyons" userId="ff58536e-2db9-4ac8-a964-43e31d416291" providerId="ADAL" clId="{E16CBD81-7D84-4A65-8C12-70BF9899959B}" dt="2025-01-17T02:03:15.267" v="16" actId="20577"/>
        <pc:sldMkLst>
          <pc:docMk/>
          <pc:sldMk cId="550937593" sldId="258"/>
        </pc:sldMkLst>
        <pc:spChg chg="mod">
          <ac:chgData name="Jennifer Lyons" userId="ff58536e-2db9-4ac8-a964-43e31d416291" providerId="ADAL" clId="{E16CBD81-7D84-4A65-8C12-70BF9899959B}" dt="2025-01-17T02:03:15.267" v="16" actId="20577"/>
          <ac:spMkLst>
            <pc:docMk/>
            <pc:sldMk cId="550937593" sldId="258"/>
            <ac:spMk id="3" creationId="{144E0E91-33BF-3AC5-D459-9173EAFC44B9}"/>
          </ac:spMkLst>
        </pc:spChg>
      </pc:sldChg>
      <pc:sldChg chg="modSp mod">
        <pc:chgData name="Jennifer Lyons" userId="ff58536e-2db9-4ac8-a964-43e31d416291" providerId="ADAL" clId="{E16CBD81-7D84-4A65-8C12-70BF9899959B}" dt="2025-01-17T00:21:42.792" v="10"/>
        <pc:sldMkLst>
          <pc:docMk/>
          <pc:sldMk cId="2201271684" sldId="259"/>
        </pc:sldMkLst>
        <pc:spChg chg="mod">
          <ac:chgData name="Jennifer Lyons" userId="ff58536e-2db9-4ac8-a964-43e31d416291" providerId="ADAL" clId="{E16CBD81-7D84-4A65-8C12-70BF9899959B}" dt="2025-01-17T00:21:42.792" v="10"/>
          <ac:spMkLst>
            <pc:docMk/>
            <pc:sldMk cId="2201271684" sldId="259"/>
            <ac:spMk id="3" creationId="{115A6905-D76D-1C99-4A43-B3288F50EE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normAutofit/>
          </a:bodyPr>
          <a:lstStyle/>
          <a:p>
            <a:r>
              <a:rPr lang="en-US" sz="3600"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a:t>
            </a:r>
            <a:r>
              <a:rPr lang="en-US" sz="2800">
                <a:solidFill>
                  <a:srgbClr val="000000"/>
                </a:solidFill>
                <a:effectLst/>
                <a:ea typeface="Times New Roman" panose="02020603050405020304" pitchFamily="18" charset="0"/>
                <a:cs typeface="Calibri Light" panose="020F0302020204030204" pitchFamily="34" charset="0"/>
              </a:rPr>
              <a:t>receive </a:t>
            </a:r>
            <a:r>
              <a:rPr lang="en-US" sz="2800">
                <a:solidFill>
                  <a:srgbClr val="000000"/>
                </a:solidFill>
                <a:ea typeface="Times New Roman" panose="02020603050405020304" pitchFamily="18" charset="0"/>
                <a:cs typeface="Calibri Light" panose="020F0302020204030204" pitchFamily="34" charset="0"/>
              </a:rPr>
              <a:t>1.0</a:t>
            </a:r>
            <a:r>
              <a:rPr lang="en-US" sz="2800">
                <a:solidFill>
                  <a:srgbClr val="000000"/>
                </a:solidFill>
                <a:effectLst/>
                <a:ea typeface="Times New Roman" panose="02020603050405020304" pitchFamily="18" charset="0"/>
                <a:cs typeface="Calibri Light" panose="020F0302020204030204" pitchFamily="34" charset="0"/>
              </a:rPr>
              <a:t> </a:t>
            </a:r>
            <a:r>
              <a:rPr lang="en-US" sz="2800" dirty="0">
                <a:solidFill>
                  <a:srgbClr val="000000"/>
                </a:solidFill>
                <a:effectLst/>
                <a:ea typeface="Times New Roman" panose="02020603050405020304" pitchFamily="18" charset="0"/>
                <a:cs typeface="Calibri Light" panose="020F0302020204030204" pitchFamily="34" charset="0"/>
              </a:rPr>
              <a:t>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55093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866146"/>
          </a:xfrm>
        </p:spPr>
        <p:txBody>
          <a:bodyPr>
            <a:normAutofit/>
          </a:bodyPr>
          <a:lstStyle/>
          <a:p>
            <a:r>
              <a:rPr lang="en-US" sz="3600" dirty="0">
                <a:solidFill>
                  <a:schemeClr val="tx2">
                    <a:lumMod val="75000"/>
                    <a:lumOff val="25000"/>
                  </a:schemeClr>
                </a:solidFill>
              </a:rPr>
              <a:t>Overview, Target Audience, and Learning Objectives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303699"/>
            <a:ext cx="10515600" cy="4873264"/>
          </a:xfrm>
        </p:spPr>
        <p:txBody>
          <a:bodyPr>
            <a:normAutofit/>
          </a:bodyPr>
          <a:lstStyle/>
          <a:p>
            <a:r>
              <a:rPr lang="en-US" sz="1600" b="1" u="sng" dirty="0"/>
              <a:t>PURPOSE</a:t>
            </a:r>
            <a:r>
              <a:rPr lang="en-US" sz="1600" dirty="0"/>
              <a:t>:  The purpose of this CE activity is: The NHIF Research Certificate program is designed to provide individuals, regardless of prior experience, with fundamental research skills to effectively plan and conduct studies. This unit will focus on writing key sections of the study report, including the results, conclusion, and discussion. Guidance on crafting an abstract for potential publication submission will also be provided, along with instructions for formatting references. Additionally, the process of presenting research findings through a conference poster will be covered.</a:t>
            </a:r>
          </a:p>
          <a:p>
            <a:endParaRPr lang="en-US" sz="1600" dirty="0"/>
          </a:p>
          <a:p>
            <a:r>
              <a:rPr lang="en-US" sz="1600" b="1" u="sng" dirty="0"/>
              <a:t>TARGET AUDIENCE</a:t>
            </a:r>
            <a:r>
              <a:rPr lang="en-US" sz="1600" dirty="0"/>
              <a:t>:  The professional audience for which this CE activity has been designed includes Pharmacists, Pharmacy Technicians, Nurses, and Dietitians. </a:t>
            </a:r>
          </a:p>
          <a:p>
            <a:pPr marL="0" indent="0">
              <a:buNone/>
            </a:pPr>
            <a:endParaRPr lang="en-US" sz="1600" dirty="0"/>
          </a:p>
          <a:p>
            <a:r>
              <a:rPr lang="en-US" sz="1600" b="1" u="sng" dirty="0"/>
              <a:t>LEARNING OBJECTIVES</a:t>
            </a:r>
            <a:r>
              <a:rPr lang="en-US" sz="1600" dirty="0"/>
              <a:t>:  The learning objectives for this activity are as follows: </a:t>
            </a:r>
          </a:p>
          <a:p>
            <a:pPr lvl="1"/>
            <a:r>
              <a:rPr lang="en-US" sz="1600" dirty="0"/>
              <a:t>Understand how to write the study report and abstract.</a:t>
            </a:r>
          </a:p>
          <a:p>
            <a:pPr lvl="1"/>
            <a:r>
              <a:rPr lang="en-US" sz="1600" dirty="0"/>
              <a:t>Learn how to format all necessary references.</a:t>
            </a:r>
          </a:p>
          <a:p>
            <a:pPr lvl="1"/>
            <a:r>
              <a:rPr lang="en-US" sz="1600"/>
              <a:t>Explain how to turn an abstract into a poster.</a:t>
            </a:r>
            <a:endParaRPr lang="en-US" sz="1600"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a:xfrm>
            <a:off x="838200" y="365125"/>
            <a:ext cx="10515600" cy="1201125"/>
          </a:xfrm>
        </p:spPr>
        <p:txBody>
          <a:bodyPr>
            <a:normAutofit/>
          </a:bodyPr>
          <a:lstStyle/>
          <a:p>
            <a:r>
              <a:rPr lang="en-US" sz="3600"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normAutofit/>
          </a:bodyPr>
          <a:lstStyle/>
          <a:p>
            <a:r>
              <a:rPr lang="en-US" sz="3600"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1800" dirty="0"/>
              <a:t>The following are the relevant financial relationships from planners, faculty, reviewers, or other persons that affect the content of this activity:</a:t>
            </a:r>
          </a:p>
          <a:p>
            <a:pPr marL="0" indent="0">
              <a:buNone/>
            </a:pPr>
            <a:endParaRPr lang="en-US" sz="1800" dirty="0"/>
          </a:p>
          <a:p>
            <a:r>
              <a:rPr lang="en-US" sz="1800" dirty="0"/>
              <a:t>All persons who affect the content of this </a:t>
            </a:r>
            <a:r>
              <a:rPr lang="en-US" sz="1800"/>
              <a:t>webinar have reported </a:t>
            </a:r>
            <a:r>
              <a:rPr lang="en-US" sz="1800" dirty="0"/>
              <a:t>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33d31c3568cba9c1edf24a9eebd0c8">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a081521465ab7d5987588161c1d5f3b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E7E5A09-E8A9-4E61-881E-739045D63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docProps/app.xml><?xml version="1.0" encoding="utf-8"?>
<Properties xmlns="http://schemas.openxmlformats.org/officeDocument/2006/extended-properties" xmlns:vt="http://schemas.openxmlformats.org/officeDocument/2006/docPropsVTypes">
  <TotalTime>95</TotalTime>
  <Words>370</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4</cp:revision>
  <dcterms:created xsi:type="dcterms:W3CDTF">2024-11-13T20:54:23Z</dcterms:created>
  <dcterms:modified xsi:type="dcterms:W3CDTF">2025-01-17T02:03:16Z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