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C0424D5A-4635-40F5-9FB0-7AFF581CD2DA}"/>
    <pc:docChg chg="modSld">
      <pc:chgData name="Jennifer Lyons" userId="ff58536e-2db9-4ac8-a964-43e31d416291" providerId="ADAL" clId="{C0424D5A-4635-40F5-9FB0-7AFF581CD2DA}" dt="2025-01-17T02:02:53.963" v="20" actId="20577"/>
      <pc:docMkLst>
        <pc:docMk/>
      </pc:docMkLst>
      <pc:sldChg chg="modSp mod">
        <pc:chgData name="Jennifer Lyons" userId="ff58536e-2db9-4ac8-a964-43e31d416291" providerId="ADAL" clId="{C0424D5A-4635-40F5-9FB0-7AFF581CD2DA}" dt="2025-01-17T02:02:53.963" v="20" actId="20577"/>
        <pc:sldMkLst>
          <pc:docMk/>
          <pc:sldMk cId="550937593" sldId="258"/>
        </pc:sldMkLst>
        <pc:spChg chg="mod">
          <ac:chgData name="Jennifer Lyons" userId="ff58536e-2db9-4ac8-a964-43e31d416291" providerId="ADAL" clId="{C0424D5A-4635-40F5-9FB0-7AFF581CD2DA}" dt="2025-01-17T02:02:53.963" v="20" actId="20577"/>
          <ac:spMkLst>
            <pc:docMk/>
            <pc:sldMk cId="550937593" sldId="258"/>
            <ac:spMk id="3" creationId="{144E0E91-33BF-3AC5-D459-9173EAFC44B9}"/>
          </ac:spMkLst>
        </pc:spChg>
      </pc:sldChg>
      <pc:sldChg chg="modSp mod">
        <pc:chgData name="Jennifer Lyons" userId="ff58536e-2db9-4ac8-a964-43e31d416291" providerId="ADAL" clId="{C0424D5A-4635-40F5-9FB0-7AFF581CD2DA}" dt="2025-01-17T00:19:16.083" v="14"/>
        <pc:sldMkLst>
          <pc:docMk/>
          <pc:sldMk cId="2201271684" sldId="259"/>
        </pc:sldMkLst>
        <pc:spChg chg="mod">
          <ac:chgData name="Jennifer Lyons" userId="ff58536e-2db9-4ac8-a964-43e31d416291" providerId="ADAL" clId="{C0424D5A-4635-40F5-9FB0-7AFF581CD2DA}" dt="2025-01-17T00:19:16.083" v="14"/>
          <ac:spMkLst>
            <pc:docMk/>
            <pc:sldMk cId="2201271684" sldId="259"/>
            <ac:spMk id="3" creationId="{115A6905-D76D-1C99-4A43-B3288F50EE2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normAutofit/>
          </a:bodyPr>
          <a:lstStyle/>
          <a:p>
            <a:r>
              <a:rPr lang="en-US" sz="3600"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a:t>
            </a:r>
            <a:r>
              <a:rPr lang="en-US" sz="2800">
                <a:solidFill>
                  <a:srgbClr val="000000"/>
                </a:solidFill>
                <a:effectLst/>
                <a:ea typeface="Times New Roman" panose="02020603050405020304" pitchFamily="18" charset="0"/>
                <a:cs typeface="Calibri Light" panose="020F0302020204030204" pitchFamily="34" charset="0"/>
              </a:rPr>
              <a:t>receive </a:t>
            </a:r>
            <a:r>
              <a:rPr lang="en-US" sz="2800">
                <a:solidFill>
                  <a:srgbClr val="000000"/>
                </a:solidFill>
                <a:ea typeface="Times New Roman" panose="02020603050405020304" pitchFamily="18" charset="0"/>
                <a:cs typeface="Calibri Light" panose="020F0302020204030204" pitchFamily="34" charset="0"/>
              </a:rPr>
              <a:t>1.0</a:t>
            </a:r>
            <a:r>
              <a:rPr lang="en-US" sz="2800">
                <a:solidFill>
                  <a:srgbClr val="000000"/>
                </a:solidFill>
                <a:effectLst/>
                <a:ea typeface="Times New Roman" panose="02020603050405020304" pitchFamily="18" charset="0"/>
                <a:cs typeface="Calibri Light" panose="020F0302020204030204" pitchFamily="34" charset="0"/>
              </a:rPr>
              <a:t> </a:t>
            </a:r>
            <a:r>
              <a:rPr lang="en-US" sz="2800" dirty="0">
                <a:solidFill>
                  <a:srgbClr val="000000"/>
                </a:solidFill>
                <a:effectLst/>
                <a:ea typeface="Times New Roman" panose="02020603050405020304" pitchFamily="18" charset="0"/>
                <a:cs typeface="Calibri Light" panose="020F0302020204030204" pitchFamily="34" charset="0"/>
              </a:rPr>
              <a:t>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2477421" y="3763398"/>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7014468" y="3763398"/>
            <a:ext cx="2843339" cy="1218997"/>
          </a:xfrm>
          <a:prstGeom prst="rect">
            <a:avLst/>
          </a:prstGeom>
        </p:spPr>
      </p:pic>
    </p:spTree>
    <p:extLst>
      <p:ext uri="{BB962C8B-B14F-4D97-AF65-F5344CB8AC3E}">
        <p14:creationId xmlns:p14="http://schemas.microsoft.com/office/powerpoint/2010/main" val="55093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6"/>
            <a:ext cx="10515600" cy="866146"/>
          </a:xfrm>
        </p:spPr>
        <p:txBody>
          <a:bodyPr>
            <a:normAutofit/>
          </a:bodyPr>
          <a:lstStyle/>
          <a:p>
            <a:r>
              <a:rPr lang="en-US" sz="3600" dirty="0">
                <a:solidFill>
                  <a:schemeClr val="tx2">
                    <a:lumMod val="75000"/>
                    <a:lumOff val="25000"/>
                  </a:schemeClr>
                </a:solidFill>
              </a:rPr>
              <a:t>Overview, Target Audience, and Learning Objectives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303699"/>
            <a:ext cx="10515600" cy="4873264"/>
          </a:xfrm>
        </p:spPr>
        <p:txBody>
          <a:bodyPr>
            <a:normAutofit/>
          </a:bodyPr>
          <a:lstStyle/>
          <a:p>
            <a:r>
              <a:rPr lang="en-US" sz="1600" b="1" u="sng" dirty="0"/>
              <a:t>PURPOSE</a:t>
            </a:r>
            <a:r>
              <a:rPr lang="en-US" sz="1600" dirty="0"/>
              <a:t>:  The purpose of this CE activity is: The NHIF Research Certificate program is designed to provide individuals, regardless of prior experience, with essential research skills to effectively plan and conduct studies. This unit will cover key research skills and knowledge, including common sampling methods, determining the appropriate sample size, collecting and coding study data, and analyzing and interpreting the data. With this foundation, participants will be prepared to write the methodology section of their research proposal.</a:t>
            </a:r>
          </a:p>
          <a:p>
            <a:endParaRPr lang="en-US" sz="1600" dirty="0"/>
          </a:p>
          <a:p>
            <a:r>
              <a:rPr lang="en-US" sz="1600" b="1" u="sng" dirty="0"/>
              <a:t>TARGET AUDIENCE</a:t>
            </a:r>
            <a:r>
              <a:rPr lang="en-US" sz="1600" dirty="0"/>
              <a:t>:  The professional audience for which this CE activity has been designed includes Pharmacists, Pharmacy Technicians, Nurses, and Dietitians. </a:t>
            </a:r>
          </a:p>
          <a:p>
            <a:pPr marL="0" indent="0">
              <a:buNone/>
            </a:pPr>
            <a:endParaRPr lang="en-US" sz="1600" dirty="0"/>
          </a:p>
          <a:p>
            <a:r>
              <a:rPr lang="en-US" sz="1600" b="1" u="sng" dirty="0"/>
              <a:t>LEARNING OBJECTIVES</a:t>
            </a:r>
            <a:r>
              <a:rPr lang="en-US" sz="1600" dirty="0"/>
              <a:t>:  The learning objectives for this activity are as follows:</a:t>
            </a:r>
          </a:p>
          <a:p>
            <a:pPr lvl="1"/>
            <a:r>
              <a:rPr lang="en-US" sz="1600" dirty="0"/>
              <a:t>Understanding sampling methods.</a:t>
            </a:r>
          </a:p>
          <a:p>
            <a:pPr lvl="1"/>
            <a:r>
              <a:rPr lang="en-US" sz="1600" dirty="0"/>
              <a:t>Determining your sample size.</a:t>
            </a:r>
          </a:p>
          <a:p>
            <a:pPr lvl="1"/>
            <a:r>
              <a:rPr lang="en-US" sz="1600" dirty="0"/>
              <a:t>Describe the steps in the data collection &amp; coding process.</a:t>
            </a:r>
          </a:p>
          <a:p>
            <a:pPr lvl="1"/>
            <a:r>
              <a:rPr lang="en-US" sz="1600"/>
              <a:t>Review the statistical analysis process.</a:t>
            </a:r>
            <a:endParaRPr lang="en-US" sz="1600"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a:xfrm>
            <a:off x="838200" y="365125"/>
            <a:ext cx="10515600" cy="1201125"/>
          </a:xfrm>
        </p:spPr>
        <p:txBody>
          <a:bodyPr>
            <a:normAutofit/>
          </a:bodyPr>
          <a:lstStyle/>
          <a:p>
            <a:r>
              <a:rPr lang="en-US" sz="3600"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normAutofit/>
          </a:bodyPr>
          <a:lstStyle/>
          <a:p>
            <a:r>
              <a:rPr lang="en-US" sz="3600"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1800" dirty="0"/>
              <a:t>The following are the relevant financial relationships from planners, faculty, reviewers, or other persons that affect the content of this activity:</a:t>
            </a:r>
          </a:p>
          <a:p>
            <a:pPr marL="0" indent="0">
              <a:buNone/>
            </a:pPr>
            <a:endParaRPr lang="en-US" sz="1800" dirty="0"/>
          </a:p>
          <a:p>
            <a:r>
              <a:rPr lang="en-US" sz="1800" dirty="0"/>
              <a:t>All persons who affect the content of this </a:t>
            </a:r>
            <a:r>
              <a:rPr lang="en-US" sz="1800"/>
              <a:t>webinar have reported </a:t>
            </a:r>
            <a:r>
              <a:rPr lang="en-US" sz="1800" dirty="0"/>
              <a:t>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33d31c3568cba9c1edf24a9eebd0c8">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a081521465ab7d5987588161c1d5f3b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E7E5A09-E8A9-4E61-881E-739045D63B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3.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docProps/app.xml><?xml version="1.0" encoding="utf-8"?>
<Properties xmlns="http://schemas.openxmlformats.org/officeDocument/2006/extended-properties" xmlns:vt="http://schemas.openxmlformats.org/officeDocument/2006/docPropsVTypes">
  <TotalTime>95</TotalTime>
  <Words>361</Words>
  <Application>Microsoft Office PowerPoint</Application>
  <PresentationFormat>Widescreen</PresentationFormat>
  <Paragraphs>24</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4</cp:revision>
  <dcterms:created xsi:type="dcterms:W3CDTF">2024-11-13T20:54:23Z</dcterms:created>
  <dcterms:modified xsi:type="dcterms:W3CDTF">2025-01-17T02:02:55Z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