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7D6337-5DB0-40D6-A289-6B05C1ACA4F5}" v="8" dt="2025-12-02T20:53:14.7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06ABDCD5-B63D-418B-B156-814034CC1B81}"/>
    <pc:docChg chg="custSel modSld">
      <pc:chgData name="Jennifer Lyons" userId="ff58536e-2db9-4ac8-a964-43e31d416291" providerId="ADAL" clId="{06ABDCD5-B63D-418B-B156-814034CC1B81}" dt="2025-12-02T21:33:20.462" v="265" actId="20577"/>
      <pc:docMkLst>
        <pc:docMk/>
      </pc:docMkLst>
      <pc:sldChg chg="modSp mod">
        <pc:chgData name="Jennifer Lyons" userId="ff58536e-2db9-4ac8-a964-43e31d416291" providerId="ADAL" clId="{06ABDCD5-B63D-418B-B156-814034CC1B81}" dt="2025-12-02T21:33:20.462" v="265" actId="20577"/>
        <pc:sldMkLst>
          <pc:docMk/>
          <pc:sldMk cId="2201271684" sldId="259"/>
        </pc:sldMkLst>
        <pc:spChg chg="mod">
          <ac:chgData name="Jennifer Lyons" userId="ff58536e-2db9-4ac8-a964-43e31d416291" providerId="ADAL" clId="{06ABDCD5-B63D-418B-B156-814034CC1B81}" dt="2025-12-02T21:33:20.462" v="265" actId="20577"/>
          <ac:spMkLst>
            <pc:docMk/>
            <pc:sldMk cId="2201271684" sldId="259"/>
            <ac:spMk id="2" creationId="{956A5EDB-1B8A-44F2-160D-AE0C7D4CE60C}"/>
          </ac:spMkLst>
        </pc:spChg>
        <pc:spChg chg="mod">
          <ac:chgData name="Jennifer Lyons" userId="ff58536e-2db9-4ac8-a964-43e31d416291" providerId="ADAL" clId="{06ABDCD5-B63D-418B-B156-814034CC1B81}" dt="2025-12-02T21:31:19.828" v="264" actId="14100"/>
          <ac:spMkLst>
            <pc:docMk/>
            <pc:sldMk cId="2201271684" sldId="259"/>
            <ac:spMk id="3" creationId="{115A6905-D76D-1C99-4A43-B3288F50EE28}"/>
          </ac:spMkLst>
        </pc:spChg>
      </pc:sldChg>
      <pc:sldChg chg="modSp mod">
        <pc:chgData name="Jennifer Lyons" userId="ff58536e-2db9-4ac8-a964-43e31d416291" providerId="ADAL" clId="{06ABDCD5-B63D-418B-B156-814034CC1B81}" dt="2025-12-02T20:48:57.375" v="16" actId="20577"/>
        <pc:sldMkLst>
          <pc:docMk/>
          <pc:sldMk cId="3565125401" sldId="265"/>
        </pc:sldMkLst>
        <pc:spChg chg="mod">
          <ac:chgData name="Jennifer Lyons" userId="ff58536e-2db9-4ac8-a964-43e31d416291" providerId="ADAL" clId="{06ABDCD5-B63D-418B-B156-814034CC1B81}" dt="2025-12-02T20:48:57.375" v="16" actId="20577"/>
          <ac:spMkLst>
            <pc:docMk/>
            <pc:sldMk cId="3565125401" sldId="265"/>
            <ac:spMk id="3" creationId="{144E0E91-33BF-3AC5-D459-9173EAFC44B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0</a:t>
            </a:r>
            <a:r>
              <a:rPr lang="en-US" sz="2800" dirty="0">
                <a:solidFill>
                  <a:srgbClr val="000000"/>
                </a:solidFill>
                <a:ea typeface="Times New Roman" panose="02020603050405020304" pitchFamily="18" charset="0"/>
                <a:cs typeface="Calibri Light" panose="020F0302020204030204" pitchFamily="34" charset="0"/>
              </a:rPr>
              <a:t>.50</a:t>
            </a:r>
            <a:r>
              <a:rPr lang="en-US" sz="2800" dirty="0">
                <a:solidFill>
                  <a:srgbClr val="000000"/>
                </a:solidFill>
                <a:effectLst/>
                <a:ea typeface="Times New Roman" panose="02020603050405020304" pitchFamily="18" charset="0"/>
                <a:cs typeface="Calibri Light" panose="020F0302020204030204" pitchFamily="34" charset="0"/>
              </a:rPr>
              <a:t>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1228285"/>
          </a:xfrm>
        </p:spPr>
        <p:txBody>
          <a:bodyPr>
            <a:normAutofit fontScale="90000"/>
          </a:bodyPr>
          <a:lstStyle/>
          <a:p>
            <a:r>
              <a:rPr lang="en-US" sz="3200" dirty="0">
                <a:solidFill>
                  <a:schemeClr val="tx2">
                    <a:lumMod val="75000"/>
                    <a:lumOff val="25000"/>
                  </a:schemeClr>
                </a:solidFill>
              </a:rPr>
              <a:t>Overview, Target Audience, and Learning Objectives: Compounding Knowledge: Working Smarter and Safer with Automated Compounding Devices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738265"/>
            <a:ext cx="10515600" cy="4438698"/>
          </a:xfrm>
        </p:spPr>
        <p:txBody>
          <a:bodyPr>
            <a:normAutofit/>
          </a:bodyPr>
          <a:lstStyle/>
          <a:p>
            <a:r>
              <a:rPr lang="en-US" sz="1600" b="1" u="sng" dirty="0"/>
              <a:t>PURPOSE</a:t>
            </a:r>
            <a:r>
              <a:rPr lang="en-US" sz="1600" dirty="0"/>
              <a:t>: </a:t>
            </a:r>
            <a:r>
              <a:rPr lang="en-US" sz="1700" dirty="0"/>
              <a:t>Automated Compounding Devices (ACDs) are increasingly used in sterile compounding to improve accuracy and efficiency. This session will explore how to correctly use ACDs, including switching out source containers, responding to common errors, and ensuring proper calibration. Learn best practices and troubleshooting tips to enhance both safety and productivity in your cleanroom.</a:t>
            </a:r>
          </a:p>
          <a:p>
            <a:endParaRPr lang="en-US" sz="1700" b="1" u="sng" dirty="0"/>
          </a:p>
          <a:p>
            <a:r>
              <a:rPr lang="en-US" sz="1600" b="1" u="sng" dirty="0"/>
              <a:t>TARGET AUDIENCE</a:t>
            </a:r>
            <a:r>
              <a:rPr lang="en-US" sz="1600" dirty="0"/>
              <a:t>:  The professional audience for which this CE activity has been designed includes Pharmacists, Pharmacy Technicians, Nurses, Dietitians and other non-clinical infusion providers. </a:t>
            </a:r>
          </a:p>
          <a:p>
            <a:endParaRPr lang="en-US" sz="1600" dirty="0"/>
          </a:p>
          <a:p>
            <a:r>
              <a:rPr lang="en-US" sz="1600" b="1" u="sng" dirty="0"/>
              <a:t>LEARNING OBJECTIVES</a:t>
            </a:r>
            <a:r>
              <a:rPr lang="en-US" sz="1600" dirty="0"/>
              <a:t>:  The learning objectives for this activity are as follows:</a:t>
            </a:r>
          </a:p>
          <a:p>
            <a:pPr lvl="1"/>
            <a:r>
              <a:rPr lang="en-US" sz="1600" dirty="0"/>
              <a:t>Describe the core functions of ACDs and their role in improving accuracy and efficiency in sterile compounding.</a:t>
            </a:r>
          </a:p>
          <a:p>
            <a:pPr lvl="1"/>
            <a:r>
              <a:rPr lang="en-US" sz="1600" dirty="0"/>
              <a:t>Explain proper procedures for switching source containers, calibrating devices, and responding to common ACD errors.</a:t>
            </a:r>
          </a:p>
          <a:p>
            <a:pPr lvl="1"/>
            <a:r>
              <a:rPr lang="en-US" sz="1600" dirty="0"/>
              <a:t>Apply best practices and troubleshooting strategies to optimize cleanroom workflow and enhance compounding safety.</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6d5202f383421e6694cbc33520f2d4">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20f201ddd499a4e172ef1534ee0147a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FEA15273-546E-4CAA-B7E2-62A6B6D482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docProps/app.xml><?xml version="1.0" encoding="utf-8"?>
<Properties xmlns="http://schemas.openxmlformats.org/officeDocument/2006/extended-properties" xmlns:vt="http://schemas.openxmlformats.org/officeDocument/2006/docPropsVTypes">
  <TotalTime>48</TotalTime>
  <Words>375</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Compounding Knowledge: Working Smarter and Safer with Automated Compounding Devices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2025-12-02T21:33:27Z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