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37D38232-5575-4235-9CBE-19D5EE4074D9}"/>
    <pc:docChg chg="modSld">
      <pc:chgData name="Jennifer Lyons" userId="ff58536e-2db9-4ac8-a964-43e31d416291" providerId="ADAL" clId="{37D38232-5575-4235-9CBE-19D5EE4074D9}" dt="2025-01-17T02:02:33.243" v="24" actId="20577"/>
      <pc:docMkLst>
        <pc:docMk/>
      </pc:docMkLst>
      <pc:sldChg chg="modSp mod">
        <pc:chgData name="Jennifer Lyons" userId="ff58536e-2db9-4ac8-a964-43e31d416291" providerId="ADAL" clId="{37D38232-5575-4235-9CBE-19D5EE4074D9}" dt="2025-01-17T02:02:33.243" v="24" actId="20577"/>
        <pc:sldMkLst>
          <pc:docMk/>
          <pc:sldMk cId="550937593" sldId="258"/>
        </pc:sldMkLst>
        <pc:spChg chg="mod">
          <ac:chgData name="Jennifer Lyons" userId="ff58536e-2db9-4ac8-a964-43e31d416291" providerId="ADAL" clId="{37D38232-5575-4235-9CBE-19D5EE4074D9}" dt="2025-01-17T02:02:33.243" v="24" actId="20577"/>
          <ac:spMkLst>
            <pc:docMk/>
            <pc:sldMk cId="550937593" sldId="258"/>
            <ac:spMk id="3" creationId="{144E0E91-33BF-3AC5-D459-9173EAFC44B9}"/>
          </ac:spMkLst>
        </pc:spChg>
      </pc:sldChg>
      <pc:sldChg chg="modSp mod">
        <pc:chgData name="Jennifer Lyons" userId="ff58536e-2db9-4ac8-a964-43e31d416291" providerId="ADAL" clId="{37D38232-5575-4235-9CBE-19D5EE4074D9}" dt="2025-01-17T00:16:34.581" v="18"/>
        <pc:sldMkLst>
          <pc:docMk/>
          <pc:sldMk cId="2201271684" sldId="259"/>
        </pc:sldMkLst>
        <pc:spChg chg="mod">
          <ac:chgData name="Jennifer Lyons" userId="ff58536e-2db9-4ac8-a964-43e31d416291" providerId="ADAL" clId="{37D38232-5575-4235-9CBE-19D5EE4074D9}" dt="2025-01-17T00:16:34.581" v="18"/>
          <ac:spMkLst>
            <pc:docMk/>
            <pc:sldMk cId="2201271684" sldId="259"/>
            <ac:spMk id="3" creationId="{115A6905-D76D-1C99-4A43-B3288F50EE2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1/16/2025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normAutofit/>
          </a:bodyPr>
          <a:lstStyle/>
          <a:p>
            <a:r>
              <a:rPr lang="en-US" sz="3600"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a:t>
            </a:r>
            <a:r>
              <a:rPr lang="en-US" sz="2800">
                <a:solidFill>
                  <a:srgbClr val="000000"/>
                </a:solidFill>
                <a:effectLst/>
                <a:ea typeface="Times New Roman" panose="02020603050405020304" pitchFamily="18" charset="0"/>
                <a:cs typeface="Calibri Light" panose="020F0302020204030204" pitchFamily="34" charset="0"/>
              </a:rPr>
              <a:t>receive </a:t>
            </a:r>
            <a:r>
              <a:rPr lang="en-US" sz="2800">
                <a:solidFill>
                  <a:srgbClr val="000000"/>
                </a:solidFill>
                <a:ea typeface="Times New Roman" panose="02020603050405020304" pitchFamily="18" charset="0"/>
                <a:cs typeface="Calibri Light" panose="020F0302020204030204" pitchFamily="34" charset="0"/>
              </a:rPr>
              <a:t>1.0</a:t>
            </a:r>
            <a:r>
              <a:rPr lang="en-US" sz="2800">
                <a:solidFill>
                  <a:srgbClr val="000000"/>
                </a:solidFill>
                <a:effectLst/>
                <a:ea typeface="Times New Roman" panose="02020603050405020304" pitchFamily="18" charset="0"/>
                <a:cs typeface="Calibri Light" panose="020F0302020204030204" pitchFamily="34" charset="0"/>
              </a:rPr>
              <a:t> </a:t>
            </a:r>
            <a:r>
              <a:rPr lang="en-US" sz="2800" dirty="0">
                <a:solidFill>
                  <a:srgbClr val="000000"/>
                </a:solidFill>
                <a:effectLst/>
                <a:ea typeface="Times New Roman" panose="02020603050405020304" pitchFamily="18" charset="0"/>
                <a:cs typeface="Calibri Light" panose="020F0302020204030204" pitchFamily="34" charset="0"/>
              </a:rPr>
              <a:t>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2477421" y="3763398"/>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7014468" y="3763398"/>
            <a:ext cx="2843339" cy="1218997"/>
          </a:xfrm>
          <a:prstGeom prst="rect">
            <a:avLst/>
          </a:prstGeom>
        </p:spPr>
      </p:pic>
    </p:spTree>
    <p:extLst>
      <p:ext uri="{BB962C8B-B14F-4D97-AF65-F5344CB8AC3E}">
        <p14:creationId xmlns:p14="http://schemas.microsoft.com/office/powerpoint/2010/main" val="5509375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866146"/>
          </a:xfrm>
        </p:spPr>
        <p:txBody>
          <a:bodyPr>
            <a:normAutofit/>
          </a:bodyPr>
          <a:lstStyle/>
          <a:p>
            <a:r>
              <a:rPr lang="en-US" sz="3600" dirty="0">
                <a:solidFill>
                  <a:schemeClr val="tx2">
                    <a:lumMod val="75000"/>
                    <a:lumOff val="25000"/>
                  </a:schemeClr>
                </a:solidFill>
              </a:rPr>
              <a:t>Overview, Target Audience, and Learning Objectives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303699"/>
            <a:ext cx="10515600" cy="4873264"/>
          </a:xfrm>
        </p:spPr>
        <p:txBody>
          <a:bodyPr>
            <a:normAutofit/>
          </a:bodyPr>
          <a:lstStyle/>
          <a:p>
            <a:r>
              <a:rPr lang="en-US" sz="1600" b="1" u="sng" dirty="0"/>
              <a:t>PURPOSE</a:t>
            </a:r>
            <a:r>
              <a:rPr lang="en-US" sz="1600" dirty="0"/>
              <a:t>:  The purpose of this CE activity is: The NHIF Research Certificate program is designed to provide individuals, regardless of prior experience, with foundational research skills to effectively plan and conduct studies. This unit focuses on research methods, which are the specific procedures used to collect and analyze data. Developing your research methodology is a critical component of the overall research design. Research methods encompass the strategies, processes, and techniques applied during data collection and analysis to uncover new insights or enhance understanding of a topic.</a:t>
            </a:r>
          </a:p>
          <a:p>
            <a:endParaRPr lang="en-US" sz="1600" dirty="0"/>
          </a:p>
          <a:p>
            <a:r>
              <a:rPr lang="en-US" sz="1600" b="1" u="sng" dirty="0"/>
              <a:t>TARGET AUDIENCE</a:t>
            </a:r>
            <a:r>
              <a:rPr lang="en-US" sz="1600" dirty="0"/>
              <a:t>:  The professional audience for which this CE activity has been designed includes Pharmacists, Pharmacy Technicians, Nurses, and Dietitians. </a:t>
            </a:r>
          </a:p>
          <a:p>
            <a:endParaRPr lang="en-US" sz="1600" dirty="0"/>
          </a:p>
          <a:p>
            <a:r>
              <a:rPr lang="en-US" sz="1600" b="1" u="sng" dirty="0"/>
              <a:t>LEARNING OBJECTIVES</a:t>
            </a:r>
            <a:r>
              <a:rPr lang="en-US" sz="1600" dirty="0"/>
              <a:t>:  The learning objectives for this activity are as follows:</a:t>
            </a:r>
          </a:p>
          <a:p>
            <a:pPr lvl="1"/>
            <a:r>
              <a:rPr lang="en-US" sz="1600" dirty="0"/>
              <a:t>Understand the different types of research methods.</a:t>
            </a:r>
          </a:p>
          <a:p>
            <a:pPr lvl="1"/>
            <a:r>
              <a:rPr lang="en-US" sz="1600" dirty="0"/>
              <a:t>Explain the difference between quantitively &amp; qualitative research.</a:t>
            </a:r>
          </a:p>
          <a:p>
            <a:pPr lvl="1"/>
            <a:r>
              <a:rPr lang="en-US" sz="1600"/>
              <a:t>Describe the various tools and how they can be used in a research project.</a:t>
            </a:r>
            <a:endParaRPr lang="en-US" sz="1600"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a:xfrm>
            <a:off x="838200" y="365125"/>
            <a:ext cx="10515600" cy="1201125"/>
          </a:xfrm>
        </p:spPr>
        <p:txBody>
          <a:bodyPr>
            <a:normAutofit/>
          </a:bodyPr>
          <a:lstStyle/>
          <a:p>
            <a:r>
              <a:rPr lang="en-US" sz="3600"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normAutofit/>
          </a:bodyPr>
          <a:lstStyle/>
          <a:p>
            <a:r>
              <a:rPr lang="en-US" sz="3600"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1800" dirty="0"/>
              <a:t>The following are the relevant financial relationships from planners, faculty, reviewers, or other persons that affect the content of this activity:</a:t>
            </a:r>
          </a:p>
          <a:p>
            <a:pPr marL="0" indent="0">
              <a:buNone/>
            </a:pPr>
            <a:endParaRPr lang="en-US" sz="1800" dirty="0"/>
          </a:p>
          <a:p>
            <a:r>
              <a:rPr lang="en-US" sz="1800" dirty="0"/>
              <a:t>All persons who affect the content of this </a:t>
            </a:r>
            <a:r>
              <a:rPr lang="en-US" sz="1800"/>
              <a:t>webinar have reported </a:t>
            </a:r>
            <a:r>
              <a:rPr lang="en-US" sz="1800" dirty="0"/>
              <a:t>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33d31c3568cba9c1edf24a9eebd0c8">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a081521465ab7d5987588161c1d5f3b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E7E5A09-E8A9-4E61-881E-739045D63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docProps/app.xml><?xml version="1.0" encoding="utf-8"?>
<Properties xmlns="http://schemas.openxmlformats.org/officeDocument/2006/extended-properties" xmlns:vt="http://schemas.openxmlformats.org/officeDocument/2006/docPropsVTypes">
  <TotalTime>95</TotalTime>
  <Words>375</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4</cp:revision>
  <dcterms:created xsi:type="dcterms:W3CDTF">2024-11-13T20:54:23Z</dcterms:created>
  <dcterms:modified xsi:type="dcterms:W3CDTF">2025-01-17T02:02:34Z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