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65" r:id="rId7"/>
    <p:sldId id="259" r:id="rId8"/>
    <p:sldId id="266" r:id="rId9"/>
    <p:sldId id="267" r:id="rId10"/>
    <p:sldId id="261" r:id="rId11"/>
    <p:sldId id="262"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9BF707B-1B4D-4002-80CD-1736AD7B1936}" v="1" dt="2026-02-26T20:38:02.11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7" autoAdjust="0"/>
    <p:restoredTop sz="94660"/>
  </p:normalViewPr>
  <p:slideViewPr>
    <p:cSldViewPr snapToGrid="0">
      <p:cViewPr varScale="1">
        <p:scale>
          <a:sx n="105" d="100"/>
          <a:sy n="105" d="100"/>
        </p:scale>
        <p:origin x="83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nnifer Lyons" userId="ff58536e-2db9-4ac8-a964-43e31d416291" providerId="ADAL" clId="{24787826-D830-469E-BBA2-46817BFDAAE6}"/>
    <pc:docChg chg="modSld">
      <pc:chgData name="Jennifer Lyons" userId="ff58536e-2db9-4ac8-a964-43e31d416291" providerId="ADAL" clId="{24787826-D830-469E-BBA2-46817BFDAAE6}" dt="2026-02-26T20:38:04.241" v="1" actId="1076"/>
      <pc:docMkLst>
        <pc:docMk/>
      </pc:docMkLst>
      <pc:sldChg chg="addSp modSp mod">
        <pc:chgData name="Jennifer Lyons" userId="ff58536e-2db9-4ac8-a964-43e31d416291" providerId="ADAL" clId="{24787826-D830-469E-BBA2-46817BFDAAE6}" dt="2026-02-26T20:38:04.241" v="1" actId="1076"/>
        <pc:sldMkLst>
          <pc:docMk/>
          <pc:sldMk cId="3565125401" sldId="265"/>
        </pc:sldMkLst>
        <pc:picChg chg="add mod">
          <ac:chgData name="Jennifer Lyons" userId="ff58536e-2db9-4ac8-a964-43e31d416291" providerId="ADAL" clId="{24787826-D830-469E-BBA2-46817BFDAAE6}" dt="2026-02-26T20:38:04.241" v="1" actId="1076"/>
          <ac:picMkLst>
            <pc:docMk/>
            <pc:sldMk cId="3565125401" sldId="265"/>
            <ac:picMk id="7" creationId="{CBDE59F1-EB61-E266-F867-7D299F04BDE8}"/>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421DB9-E0A0-9D80-3572-ED1D5295353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AA1BC99-68E1-2FAB-A403-0961DCCFC3B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B4CE3F5-E234-48E5-EF32-31D97FE5FFB4}"/>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5" name="Footer Placeholder 4">
            <a:extLst>
              <a:ext uri="{FF2B5EF4-FFF2-40B4-BE49-F238E27FC236}">
                <a16:creationId xmlns:a16="http://schemas.microsoft.com/office/drawing/2014/main" id="{F052E1A3-0CC4-34E0-C0BC-6C70F12CB86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D3858FA-FEA3-CAA4-F0A5-8453C4D63BF9}"/>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4596958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A2CDDE-70A9-5018-9B60-A7678935DD9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F6CF7AD-EEA5-26B7-6426-744A08919C5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A97E5B9-59B5-610B-1785-C58F07C22182}"/>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5" name="Footer Placeholder 4">
            <a:extLst>
              <a:ext uri="{FF2B5EF4-FFF2-40B4-BE49-F238E27FC236}">
                <a16:creationId xmlns:a16="http://schemas.microsoft.com/office/drawing/2014/main" id="{BB94CC51-9F2C-2AD3-DD15-4B9B3F418F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2EA83B2-71AB-1DE3-97E1-2EDE2CDCAD16}"/>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15212593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9BA16E-6942-88A4-22D4-A560AD5B043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590EA65-047A-E542-C2B4-57743DF5C9C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1C73628-EFD6-E9A9-7384-E36E04956EF3}"/>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5" name="Footer Placeholder 4">
            <a:extLst>
              <a:ext uri="{FF2B5EF4-FFF2-40B4-BE49-F238E27FC236}">
                <a16:creationId xmlns:a16="http://schemas.microsoft.com/office/drawing/2014/main" id="{6D58C494-CC7B-8098-3034-CA84EFF9FF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8B584D-6345-D2FE-D484-31AEAAE8CB5F}"/>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9389368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723B51-7849-0691-6C71-E8426610495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0598573-E0E3-1216-C7A1-AA390AD76F2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A6A6C0A-F300-90CC-0CFD-A87B2BAA94A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F6AE37E-A8B2-F601-92A3-4FB906DF28BF}"/>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6" name="Footer Placeholder 5">
            <a:extLst>
              <a:ext uri="{FF2B5EF4-FFF2-40B4-BE49-F238E27FC236}">
                <a16:creationId xmlns:a16="http://schemas.microsoft.com/office/drawing/2014/main" id="{4F45499B-FAAA-37F4-2AD8-8EE96D5391A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4F2C3DF-3580-0251-F51E-CFC691A93FED}"/>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8515305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22B314-3E92-120E-C9FE-9B6D357C175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A1C662F-B1F1-2D82-3017-5018AC6BF90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ADE5002-5EF2-DAED-056D-AD9BA3A944F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F71E17D-DA6B-4EFE-4FF3-D10884202FA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00A69DD-095F-D9FD-E4C9-9EA0630B735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7025001-3BB5-1781-3E37-EBE8D27CCB25}"/>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8" name="Footer Placeholder 7">
            <a:extLst>
              <a:ext uri="{FF2B5EF4-FFF2-40B4-BE49-F238E27FC236}">
                <a16:creationId xmlns:a16="http://schemas.microsoft.com/office/drawing/2014/main" id="{DB9EBECD-95D5-077E-83E7-9D2F405BF55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77C504D-5A66-8B90-522E-85644B15DBC9}"/>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3988636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F36F3-0B2A-FE86-983F-B2B157A67C9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D5C8AA1-A2F1-5C97-3EDF-70F37647338F}"/>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4" name="Footer Placeholder 3">
            <a:extLst>
              <a:ext uri="{FF2B5EF4-FFF2-40B4-BE49-F238E27FC236}">
                <a16:creationId xmlns:a16="http://schemas.microsoft.com/office/drawing/2014/main" id="{E2F3DD09-EA0E-4EFB-2F5F-BCC02FCDBDF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465A2FD-6163-492D-4135-588E73D7641E}"/>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6008164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A890AD7-6F75-4DB8-6601-7974E03E10F2}"/>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3" name="Footer Placeholder 2">
            <a:extLst>
              <a:ext uri="{FF2B5EF4-FFF2-40B4-BE49-F238E27FC236}">
                <a16:creationId xmlns:a16="http://schemas.microsoft.com/office/drawing/2014/main" id="{44EC36BA-4E18-8EA8-371C-66BED7C4E29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0E177DD-8485-9FB8-A207-3DB93B4170BD}"/>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27448176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66F90-6459-61DE-68E5-9A2891DAC22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C9B3968-88EE-5615-112D-CF4E71B0249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4E364EC-B4C3-F73C-0883-EFB421F661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A1ACF6D-18F5-1D83-96CA-72EE72213621}"/>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6" name="Footer Placeholder 5">
            <a:extLst>
              <a:ext uri="{FF2B5EF4-FFF2-40B4-BE49-F238E27FC236}">
                <a16:creationId xmlns:a16="http://schemas.microsoft.com/office/drawing/2014/main" id="{85A89F76-5159-E896-69FB-3299D1181CB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49EC807-8CD5-DA5B-F35D-49B1327FC606}"/>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1656285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A08F1-B63B-31D0-10D2-3B98B880914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8E53AB9-D812-3AA4-15F4-129D45355ED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53C1FB0-153A-D58C-1271-2F88E19E91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86E7328-7B29-7FE2-38DD-D6C393A3B733}"/>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6" name="Footer Placeholder 5">
            <a:extLst>
              <a:ext uri="{FF2B5EF4-FFF2-40B4-BE49-F238E27FC236}">
                <a16:creationId xmlns:a16="http://schemas.microsoft.com/office/drawing/2014/main" id="{FE96A75E-D2A2-4F98-175F-908AFE20C61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F03FF0C-986A-DB5A-3681-E09A47EB4288}"/>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10193338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529A2-8C56-35D6-336C-5017394AFD8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0E7CD61-0876-BEBC-CDFF-7CBFB2A45FC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344A7B-6078-262D-66CF-0892F1CA9EE4}"/>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5" name="Footer Placeholder 4">
            <a:extLst>
              <a:ext uri="{FF2B5EF4-FFF2-40B4-BE49-F238E27FC236}">
                <a16:creationId xmlns:a16="http://schemas.microsoft.com/office/drawing/2014/main" id="{17EEE792-DFFD-D770-086C-62028F6CB93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3B85945-16CC-011F-A093-8565CFB65343}"/>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23271211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B443DFB-C842-9914-2FC1-59C4C77D21E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750F720-B469-520E-A129-E9BF7DAAFE7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4FCA990-975D-EB86-3079-5EE466A17857}"/>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5" name="Footer Placeholder 4">
            <a:extLst>
              <a:ext uri="{FF2B5EF4-FFF2-40B4-BE49-F238E27FC236}">
                <a16:creationId xmlns:a16="http://schemas.microsoft.com/office/drawing/2014/main" id="{708208EC-4892-70E9-B1E2-B2168C8EB4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E3B4F4-5FED-1828-A961-35960A864763}"/>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20833201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2E85DD7-35BE-AE2C-7188-F6486C69714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DF6D7DA-7081-1B0C-53C5-7D3884AA2BE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5B25BBC-5CA9-B0DE-F5E2-D83CD9FA32B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A44FA6C-8188-4FB3-8197-326099E9A555}" type="datetimeFigureOut">
              <a:rPr lang="en-US" smtClean="0"/>
              <a:t>2/26/2026</a:t>
            </a:fld>
            <a:endParaRPr lang="en-US"/>
          </a:p>
        </p:txBody>
      </p:sp>
      <p:sp>
        <p:nvSpPr>
          <p:cNvPr id="5" name="Footer Placeholder 4">
            <a:extLst>
              <a:ext uri="{FF2B5EF4-FFF2-40B4-BE49-F238E27FC236}">
                <a16:creationId xmlns:a16="http://schemas.microsoft.com/office/drawing/2014/main" id="{80C3963C-D89F-20A6-1811-EEFB50B789B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DC4DC6FD-8A6F-B211-2616-64C14A0AACC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6BCAD82-CAE7-407D-BA9C-36C3EF67234C}" type="slidenum">
              <a:rPr lang="en-US" smtClean="0"/>
              <a:t>‹#›</a:t>
            </a:fld>
            <a:endParaRPr lang="en-US"/>
          </a:p>
        </p:txBody>
      </p:sp>
    </p:spTree>
    <p:extLst>
      <p:ext uri="{BB962C8B-B14F-4D97-AF65-F5344CB8AC3E}">
        <p14:creationId xmlns:p14="http://schemas.microsoft.com/office/powerpoint/2010/main" val="10245778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DA719-8908-23C3-4F2E-801D9C53EAA6}"/>
              </a:ext>
            </a:extLst>
          </p:cNvPr>
          <p:cNvSpPr>
            <a:spLocks noGrp="1"/>
          </p:cNvSpPr>
          <p:nvPr>
            <p:ph type="ctrTitle"/>
          </p:nvPr>
        </p:nvSpPr>
        <p:spPr>
          <a:xfrm>
            <a:off x="1524000" y="2482813"/>
            <a:ext cx="9144000" cy="2387600"/>
          </a:xfrm>
        </p:spPr>
        <p:txBody>
          <a:bodyPr/>
          <a:lstStyle/>
          <a:p>
            <a:r>
              <a:rPr lang="en-US" dirty="0">
                <a:solidFill>
                  <a:schemeClr val="tx2">
                    <a:lumMod val="75000"/>
                    <a:lumOff val="25000"/>
                  </a:schemeClr>
                </a:solidFill>
              </a:rPr>
              <a:t>General CE Information</a:t>
            </a:r>
          </a:p>
        </p:txBody>
      </p:sp>
      <p:pic>
        <p:nvPicPr>
          <p:cNvPr id="5" name="Picture 4" descr="A blue and white logo&#10;&#10;Description automatically generated">
            <a:extLst>
              <a:ext uri="{FF2B5EF4-FFF2-40B4-BE49-F238E27FC236}">
                <a16:creationId xmlns:a16="http://schemas.microsoft.com/office/drawing/2014/main" id="{99673919-1629-28B3-CE40-81A0056F0A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08476" y="134112"/>
            <a:ext cx="4575048" cy="2395728"/>
          </a:xfrm>
          <a:prstGeom prst="rect">
            <a:avLst/>
          </a:prstGeom>
        </p:spPr>
      </p:pic>
    </p:spTree>
    <p:extLst>
      <p:ext uri="{BB962C8B-B14F-4D97-AF65-F5344CB8AC3E}">
        <p14:creationId xmlns:p14="http://schemas.microsoft.com/office/powerpoint/2010/main" val="33894780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132A7C-E488-CAD4-A875-A7B7B49D6794}"/>
              </a:ext>
            </a:extLst>
          </p:cNvPr>
          <p:cNvSpPr>
            <a:spLocks noGrp="1"/>
          </p:cNvSpPr>
          <p:nvPr>
            <p:ph type="title"/>
          </p:nvPr>
        </p:nvSpPr>
        <p:spPr/>
        <p:txBody>
          <a:bodyPr/>
          <a:lstStyle/>
          <a:p>
            <a:r>
              <a:rPr lang="en-US" dirty="0">
                <a:solidFill>
                  <a:schemeClr val="tx2">
                    <a:lumMod val="75000"/>
                    <a:lumOff val="25000"/>
                  </a:schemeClr>
                </a:solidFill>
              </a:rPr>
              <a:t>Accreditation Statement</a:t>
            </a:r>
          </a:p>
        </p:txBody>
      </p:sp>
      <p:sp>
        <p:nvSpPr>
          <p:cNvPr id="3" name="Content Placeholder 2">
            <a:extLst>
              <a:ext uri="{FF2B5EF4-FFF2-40B4-BE49-F238E27FC236}">
                <a16:creationId xmlns:a16="http://schemas.microsoft.com/office/drawing/2014/main" id="{3764A2CC-21B6-A35B-C641-31C68B050D56}"/>
              </a:ext>
            </a:extLst>
          </p:cNvPr>
          <p:cNvSpPr>
            <a:spLocks noGrp="1"/>
          </p:cNvSpPr>
          <p:nvPr>
            <p:ph idx="1"/>
          </p:nvPr>
        </p:nvSpPr>
        <p:spPr/>
        <p:txBody>
          <a:bodyPr/>
          <a:lstStyle/>
          <a:p>
            <a:pPr marL="0" indent="0">
              <a:buNone/>
            </a:pPr>
            <a:endParaRPr lang="en-US" dirty="0"/>
          </a:p>
          <a:p>
            <a:pPr marL="0" indent="0">
              <a:buNone/>
            </a:pPr>
            <a:endParaRPr lang="en-US" dirty="0"/>
          </a:p>
          <a:p>
            <a:pPr marL="1828800" lvl="4" indent="0">
              <a:buNone/>
            </a:pPr>
            <a:r>
              <a:rPr lang="en-US" sz="2800" dirty="0"/>
              <a:t>In support of improving patient care, the National Home Infusion Association (NHIA) is jointly accredited by the Accreditation Council for Continuing Medical Education (ACCME), the Accreditation Council for Pharmacy Education (ACPE), and the American Nurses Credentialing Center (ANCC), to provide continuing education for the healthcare team.</a:t>
            </a:r>
          </a:p>
        </p:txBody>
      </p:sp>
      <p:pic>
        <p:nvPicPr>
          <p:cNvPr id="11" name="Picture 10" descr="A logo for a company&#10;&#10;Description automatically generated">
            <a:extLst>
              <a:ext uri="{FF2B5EF4-FFF2-40B4-BE49-F238E27FC236}">
                <a16:creationId xmlns:a16="http://schemas.microsoft.com/office/drawing/2014/main" id="{1BF5D0AB-97AD-0226-AAEE-B7B088C617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3484717"/>
            <a:ext cx="1797663" cy="1235012"/>
          </a:xfrm>
          <a:prstGeom prst="rect">
            <a:avLst/>
          </a:prstGeom>
        </p:spPr>
      </p:pic>
    </p:spTree>
    <p:extLst>
      <p:ext uri="{BB962C8B-B14F-4D97-AF65-F5344CB8AC3E}">
        <p14:creationId xmlns:p14="http://schemas.microsoft.com/office/powerpoint/2010/main" val="24652116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505E1-EBED-6BC7-4C23-45E6416F68AF}"/>
              </a:ext>
            </a:extLst>
          </p:cNvPr>
          <p:cNvSpPr>
            <a:spLocks noGrp="1"/>
          </p:cNvSpPr>
          <p:nvPr>
            <p:ph type="title"/>
          </p:nvPr>
        </p:nvSpPr>
        <p:spPr/>
        <p:txBody>
          <a:bodyPr>
            <a:normAutofit/>
          </a:bodyPr>
          <a:lstStyle/>
          <a:p>
            <a:r>
              <a:rPr lang="en-US" sz="3600" dirty="0">
                <a:solidFill>
                  <a:schemeClr val="tx2">
                    <a:lumMod val="75000"/>
                    <a:lumOff val="25000"/>
                  </a:schemeClr>
                </a:solidFill>
              </a:rPr>
              <a:t>Credit Designations</a:t>
            </a:r>
          </a:p>
        </p:txBody>
      </p:sp>
      <p:sp>
        <p:nvSpPr>
          <p:cNvPr id="3" name="Content Placeholder 2">
            <a:extLst>
              <a:ext uri="{FF2B5EF4-FFF2-40B4-BE49-F238E27FC236}">
                <a16:creationId xmlns:a16="http://schemas.microsoft.com/office/drawing/2014/main" id="{144E0E91-33BF-3AC5-D459-9173EAFC44B9}"/>
              </a:ext>
            </a:extLst>
          </p:cNvPr>
          <p:cNvSpPr>
            <a:spLocks noGrp="1"/>
          </p:cNvSpPr>
          <p:nvPr>
            <p:ph idx="1"/>
          </p:nvPr>
        </p:nvSpPr>
        <p:spPr/>
        <p:txBody>
          <a:bodyPr/>
          <a:lstStyle/>
          <a:p>
            <a:pPr marL="1371600" lvl="3" indent="0">
              <a:buNone/>
            </a:pPr>
            <a:r>
              <a:rPr lang="en-US" sz="2800" dirty="0">
                <a:solidFill>
                  <a:srgbClr val="000000"/>
                </a:solidFill>
                <a:effectLst/>
                <a:ea typeface="Times New Roman" panose="02020603050405020304" pitchFamily="18" charset="0"/>
                <a:cs typeface="Calibri Light" panose="020F0302020204030204" pitchFamily="34" charset="0"/>
              </a:rPr>
              <a:t>This activity was planned by and for the healthcare team, and learners will receive Interprofessional Continuing Education (IPCE) credit for learning and change.</a:t>
            </a:r>
            <a:endParaRPr lang="en-US" sz="2800" dirty="0">
              <a:effectLst/>
              <a:ea typeface="Calibri" panose="020F0502020204030204" pitchFamily="34" charset="0"/>
              <a:cs typeface="Times New Roman" panose="02020603050405020304" pitchFamily="18" charset="0"/>
            </a:endParaRPr>
          </a:p>
          <a:p>
            <a:pPr marL="0" indent="0">
              <a:buNone/>
            </a:pPr>
            <a:endParaRPr lang="en-US" dirty="0"/>
          </a:p>
        </p:txBody>
      </p:sp>
      <p:pic>
        <p:nvPicPr>
          <p:cNvPr id="5" name="Picture 4">
            <a:extLst>
              <a:ext uri="{FF2B5EF4-FFF2-40B4-BE49-F238E27FC236}">
                <a16:creationId xmlns:a16="http://schemas.microsoft.com/office/drawing/2014/main" id="{53EC6D15-8E53-8ADA-105F-A4EC8D38111A}"/>
              </a:ext>
            </a:extLst>
          </p:cNvPr>
          <p:cNvPicPr>
            <a:picLocks noChangeAspect="1"/>
          </p:cNvPicPr>
          <p:nvPr/>
        </p:nvPicPr>
        <p:blipFill>
          <a:blip r:embed="rId2"/>
          <a:stretch>
            <a:fillRect/>
          </a:stretch>
        </p:blipFill>
        <p:spPr>
          <a:xfrm>
            <a:off x="764981" y="1763267"/>
            <a:ext cx="1388715" cy="1019058"/>
          </a:xfrm>
          <a:prstGeom prst="rect">
            <a:avLst/>
          </a:prstGeom>
        </p:spPr>
      </p:pic>
      <p:pic>
        <p:nvPicPr>
          <p:cNvPr id="6" name="Picture 5">
            <a:extLst>
              <a:ext uri="{FF2B5EF4-FFF2-40B4-BE49-F238E27FC236}">
                <a16:creationId xmlns:a16="http://schemas.microsoft.com/office/drawing/2014/main" id="{AD142D94-1A00-9FEC-0EE7-719B9301273D}"/>
              </a:ext>
            </a:extLst>
          </p:cNvPr>
          <p:cNvPicPr>
            <a:picLocks noChangeAspect="1"/>
          </p:cNvPicPr>
          <p:nvPr/>
        </p:nvPicPr>
        <p:blipFill>
          <a:blip r:embed="rId3"/>
          <a:stretch>
            <a:fillRect/>
          </a:stretch>
        </p:blipFill>
        <p:spPr>
          <a:xfrm>
            <a:off x="902118" y="4614424"/>
            <a:ext cx="2125661" cy="1408677"/>
          </a:xfrm>
          <a:prstGeom prst="rect">
            <a:avLst/>
          </a:prstGeom>
        </p:spPr>
      </p:pic>
      <p:pic>
        <p:nvPicPr>
          <p:cNvPr id="8" name="Picture 7">
            <a:extLst>
              <a:ext uri="{FF2B5EF4-FFF2-40B4-BE49-F238E27FC236}">
                <a16:creationId xmlns:a16="http://schemas.microsoft.com/office/drawing/2014/main" id="{AAE99AB8-2F16-DA22-BB44-C429241F63A4}"/>
              </a:ext>
            </a:extLst>
          </p:cNvPr>
          <p:cNvPicPr>
            <a:picLocks noChangeAspect="1"/>
          </p:cNvPicPr>
          <p:nvPr/>
        </p:nvPicPr>
        <p:blipFill>
          <a:blip r:embed="rId4"/>
          <a:stretch>
            <a:fillRect/>
          </a:stretch>
        </p:blipFill>
        <p:spPr>
          <a:xfrm>
            <a:off x="8583680" y="4709263"/>
            <a:ext cx="2843339" cy="1218997"/>
          </a:xfrm>
          <a:prstGeom prst="rect">
            <a:avLst/>
          </a:prstGeom>
        </p:spPr>
      </p:pic>
      <p:graphicFrame>
        <p:nvGraphicFramePr>
          <p:cNvPr id="4" name="Table 3">
            <a:extLst>
              <a:ext uri="{FF2B5EF4-FFF2-40B4-BE49-F238E27FC236}">
                <a16:creationId xmlns:a16="http://schemas.microsoft.com/office/drawing/2014/main" id="{96F47D9D-7011-5D57-7887-FB542CC2A159}"/>
              </a:ext>
            </a:extLst>
          </p:cNvPr>
          <p:cNvGraphicFramePr>
            <a:graphicFrameLocks noGrp="1"/>
          </p:cNvGraphicFramePr>
          <p:nvPr>
            <p:extLst>
              <p:ext uri="{D42A27DB-BD31-4B8C-83A1-F6EECF244321}">
                <p14:modId xmlns:p14="http://schemas.microsoft.com/office/powerpoint/2010/main" val="2078426480"/>
              </p:ext>
            </p:extLst>
          </p:nvPr>
        </p:nvGraphicFramePr>
        <p:xfrm>
          <a:off x="2308634" y="3313568"/>
          <a:ext cx="6756400" cy="952500"/>
        </p:xfrm>
        <a:graphic>
          <a:graphicData uri="http://schemas.openxmlformats.org/drawingml/2006/table">
            <a:tbl>
              <a:tblPr>
                <a:tableStyleId>{5C22544A-7EE6-4342-B048-85BDC9FD1C3A}</a:tableStyleId>
              </a:tblPr>
              <a:tblGrid>
                <a:gridCol w="6108700">
                  <a:extLst>
                    <a:ext uri="{9D8B030D-6E8A-4147-A177-3AD203B41FA5}">
                      <a16:colId xmlns:a16="http://schemas.microsoft.com/office/drawing/2014/main" val="904416648"/>
                    </a:ext>
                  </a:extLst>
                </a:gridCol>
                <a:gridCol w="647700">
                  <a:extLst>
                    <a:ext uri="{9D8B030D-6E8A-4147-A177-3AD203B41FA5}">
                      <a16:colId xmlns:a16="http://schemas.microsoft.com/office/drawing/2014/main" val="1726868182"/>
                    </a:ext>
                  </a:extLst>
                </a:gridCol>
              </a:tblGrid>
              <a:tr h="238125">
                <a:tc>
                  <a:txBody>
                    <a:bodyPr/>
                    <a:lstStyle/>
                    <a:p>
                      <a:pPr algn="l" fontAlgn="b">
                        <a:buNone/>
                      </a:pPr>
                      <a:r>
                        <a:rPr lang="en-US" sz="1400" b="1" u="none" strike="noStrike" dirty="0">
                          <a:effectLst/>
                        </a:rPr>
                        <a:t>Webinar Title</a:t>
                      </a:r>
                      <a:endParaRPr lang="en-US" sz="1400" b="1" i="0" u="none" strike="noStrike" dirty="0">
                        <a:solidFill>
                          <a:srgbClr val="000000"/>
                        </a:solidFill>
                        <a:effectLst/>
                        <a:latin typeface="Aptos" panose="020B0004020202020204" pitchFamily="34" charset="0"/>
                      </a:endParaRPr>
                    </a:p>
                  </a:txBody>
                  <a:tcPr marL="9525" marR="9525" marT="9525" marB="0" anchor="b"/>
                </a:tc>
                <a:tc>
                  <a:txBody>
                    <a:bodyPr/>
                    <a:lstStyle/>
                    <a:p>
                      <a:pPr algn="ctr" fontAlgn="b">
                        <a:buNone/>
                      </a:pPr>
                      <a:r>
                        <a:rPr lang="en-US" sz="1400" b="1" u="none" strike="noStrike" dirty="0">
                          <a:effectLst/>
                        </a:rPr>
                        <a:t>CE </a:t>
                      </a:r>
                      <a:r>
                        <a:rPr lang="en-US" sz="1400" b="1" u="none" strike="noStrike" dirty="0" err="1">
                          <a:effectLst/>
                        </a:rPr>
                        <a:t>Hrs</a:t>
                      </a:r>
                      <a:endParaRPr lang="en-US" sz="1400" b="1" i="0" u="none" strike="noStrike" dirty="0">
                        <a:solidFill>
                          <a:srgbClr val="000000"/>
                        </a:solidFill>
                        <a:effectLst/>
                        <a:latin typeface="Aptos" panose="020B0004020202020204" pitchFamily="34" charset="0"/>
                      </a:endParaRPr>
                    </a:p>
                  </a:txBody>
                  <a:tcPr marL="9525" marR="9525" marT="9525" marB="0" anchor="b"/>
                </a:tc>
                <a:extLst>
                  <a:ext uri="{0D108BD9-81ED-4DB2-BD59-A6C34878D82A}">
                    <a16:rowId xmlns:a16="http://schemas.microsoft.com/office/drawing/2014/main" val="3965630722"/>
                  </a:ext>
                </a:extLst>
              </a:tr>
              <a:tr h="238125">
                <a:tc>
                  <a:txBody>
                    <a:bodyPr/>
                    <a:lstStyle/>
                    <a:p>
                      <a:pPr algn="l" fontAlgn="b">
                        <a:buNone/>
                      </a:pPr>
                      <a:r>
                        <a:rPr lang="en-US" sz="1400" u="none" strike="noStrike">
                          <a:effectLst/>
                        </a:rPr>
                        <a:t>Nurse Bytes: Territory Management Tips for the Field Nurse</a:t>
                      </a:r>
                      <a:endParaRPr lang="en-US" sz="1400" b="0" i="0" u="none" strike="noStrike">
                        <a:solidFill>
                          <a:srgbClr val="000000"/>
                        </a:solidFill>
                        <a:effectLst/>
                        <a:latin typeface="Aptos" panose="020B0004020202020204" pitchFamily="34" charset="0"/>
                      </a:endParaRPr>
                    </a:p>
                  </a:txBody>
                  <a:tcPr marL="9525" marR="9525" marT="9525" marB="0" anchor="b"/>
                </a:tc>
                <a:tc>
                  <a:txBody>
                    <a:bodyPr/>
                    <a:lstStyle/>
                    <a:p>
                      <a:pPr algn="ctr" fontAlgn="b">
                        <a:buNone/>
                      </a:pPr>
                      <a:r>
                        <a:rPr lang="en-US" sz="1400" u="none" strike="noStrike">
                          <a:effectLst/>
                        </a:rPr>
                        <a:t>0.25</a:t>
                      </a:r>
                      <a:endParaRPr lang="en-US" sz="1400" b="0" i="0" u="none" strike="noStrike">
                        <a:solidFill>
                          <a:srgbClr val="000000"/>
                        </a:solidFill>
                        <a:effectLst/>
                        <a:latin typeface="Aptos" panose="020B0004020202020204" pitchFamily="34" charset="0"/>
                      </a:endParaRPr>
                    </a:p>
                  </a:txBody>
                  <a:tcPr marL="9525" marR="9525" marT="9525" marB="0" anchor="b"/>
                </a:tc>
                <a:extLst>
                  <a:ext uri="{0D108BD9-81ED-4DB2-BD59-A6C34878D82A}">
                    <a16:rowId xmlns:a16="http://schemas.microsoft.com/office/drawing/2014/main" val="2085450085"/>
                  </a:ext>
                </a:extLst>
              </a:tr>
              <a:tr h="238125">
                <a:tc>
                  <a:txBody>
                    <a:bodyPr/>
                    <a:lstStyle/>
                    <a:p>
                      <a:pPr algn="l" fontAlgn="b">
                        <a:buNone/>
                      </a:pPr>
                      <a:r>
                        <a:rPr lang="en-US" sz="1400" u="none" strike="noStrike">
                          <a:effectLst/>
                        </a:rPr>
                        <a:t>Nurse Necessities: Nurse Considerations for Effective Case Management</a:t>
                      </a:r>
                      <a:endParaRPr lang="en-US" sz="1400" b="0" i="0" u="none" strike="noStrike">
                        <a:solidFill>
                          <a:srgbClr val="000000"/>
                        </a:solidFill>
                        <a:effectLst/>
                        <a:latin typeface="Aptos" panose="020B0004020202020204" pitchFamily="34" charset="0"/>
                      </a:endParaRPr>
                    </a:p>
                  </a:txBody>
                  <a:tcPr marL="9525" marR="9525" marT="9525" marB="0" anchor="b"/>
                </a:tc>
                <a:tc>
                  <a:txBody>
                    <a:bodyPr/>
                    <a:lstStyle/>
                    <a:p>
                      <a:pPr algn="ctr" fontAlgn="b">
                        <a:buNone/>
                      </a:pPr>
                      <a:r>
                        <a:rPr lang="en-US" sz="1400" u="none" strike="noStrike">
                          <a:effectLst/>
                        </a:rPr>
                        <a:t>0.50</a:t>
                      </a:r>
                      <a:endParaRPr lang="en-US" sz="1400" b="0" i="0" u="none" strike="noStrike">
                        <a:solidFill>
                          <a:srgbClr val="000000"/>
                        </a:solidFill>
                        <a:effectLst/>
                        <a:latin typeface="Aptos" panose="020B0004020202020204" pitchFamily="34" charset="0"/>
                      </a:endParaRPr>
                    </a:p>
                  </a:txBody>
                  <a:tcPr marL="9525" marR="9525" marT="9525" marB="0" anchor="b"/>
                </a:tc>
                <a:extLst>
                  <a:ext uri="{0D108BD9-81ED-4DB2-BD59-A6C34878D82A}">
                    <a16:rowId xmlns:a16="http://schemas.microsoft.com/office/drawing/2014/main" val="1395388110"/>
                  </a:ext>
                </a:extLst>
              </a:tr>
              <a:tr h="238125">
                <a:tc>
                  <a:txBody>
                    <a:bodyPr/>
                    <a:lstStyle/>
                    <a:p>
                      <a:pPr algn="l" fontAlgn="b">
                        <a:buNone/>
                      </a:pPr>
                      <a:r>
                        <a:rPr lang="en-US" sz="1400" u="none" strike="noStrike">
                          <a:effectLst/>
                        </a:rPr>
                        <a:t>Nurse Bytes: A Case Study: A Nurse's Role in Discharging a Patient</a:t>
                      </a:r>
                      <a:endParaRPr lang="en-US" sz="1400" b="0" i="0" u="none" strike="noStrike">
                        <a:solidFill>
                          <a:srgbClr val="000000"/>
                        </a:solidFill>
                        <a:effectLst/>
                        <a:latin typeface="Aptos" panose="020B0004020202020204" pitchFamily="34" charset="0"/>
                      </a:endParaRPr>
                    </a:p>
                  </a:txBody>
                  <a:tcPr marL="9525" marR="9525" marT="9525" marB="0" anchor="b"/>
                </a:tc>
                <a:tc>
                  <a:txBody>
                    <a:bodyPr/>
                    <a:lstStyle/>
                    <a:p>
                      <a:pPr algn="ctr" fontAlgn="b">
                        <a:buNone/>
                      </a:pPr>
                      <a:r>
                        <a:rPr lang="en-US" sz="1400" u="none" strike="noStrike" dirty="0">
                          <a:effectLst/>
                        </a:rPr>
                        <a:t>0.25</a:t>
                      </a:r>
                      <a:endParaRPr lang="en-US" sz="1400" b="0" i="0" u="none" strike="noStrike" dirty="0">
                        <a:solidFill>
                          <a:srgbClr val="000000"/>
                        </a:solidFill>
                        <a:effectLst/>
                        <a:latin typeface="Aptos" panose="020B0004020202020204" pitchFamily="34" charset="0"/>
                      </a:endParaRPr>
                    </a:p>
                  </a:txBody>
                  <a:tcPr marL="9525" marR="9525" marT="9525" marB="0" anchor="b"/>
                </a:tc>
                <a:extLst>
                  <a:ext uri="{0D108BD9-81ED-4DB2-BD59-A6C34878D82A}">
                    <a16:rowId xmlns:a16="http://schemas.microsoft.com/office/drawing/2014/main" val="3361287294"/>
                  </a:ext>
                </a:extLst>
              </a:tr>
            </a:tbl>
          </a:graphicData>
        </a:graphic>
      </p:graphicFrame>
      <p:pic>
        <p:nvPicPr>
          <p:cNvPr id="7" name="Picture 6">
            <a:extLst>
              <a:ext uri="{FF2B5EF4-FFF2-40B4-BE49-F238E27FC236}">
                <a16:creationId xmlns:a16="http://schemas.microsoft.com/office/drawing/2014/main" id="{CBDE59F1-EB61-E266-F867-7D299F04BDE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59124" y="4762372"/>
            <a:ext cx="2893211" cy="1260729"/>
          </a:xfrm>
          <a:prstGeom prst="rect">
            <a:avLst/>
          </a:prstGeom>
        </p:spPr>
      </p:pic>
    </p:spTree>
    <p:extLst>
      <p:ext uri="{BB962C8B-B14F-4D97-AF65-F5344CB8AC3E}">
        <p14:creationId xmlns:p14="http://schemas.microsoft.com/office/powerpoint/2010/main" val="35651254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6A5EDB-1B8A-44F2-160D-AE0C7D4CE60C}"/>
              </a:ext>
            </a:extLst>
          </p:cNvPr>
          <p:cNvSpPr>
            <a:spLocks noGrp="1"/>
          </p:cNvSpPr>
          <p:nvPr>
            <p:ph type="title"/>
          </p:nvPr>
        </p:nvSpPr>
        <p:spPr>
          <a:xfrm>
            <a:off x="838200" y="365125"/>
            <a:ext cx="10515600" cy="784665"/>
          </a:xfrm>
        </p:spPr>
        <p:txBody>
          <a:bodyPr>
            <a:normAutofit fontScale="90000"/>
          </a:bodyPr>
          <a:lstStyle/>
          <a:p>
            <a:r>
              <a:rPr lang="en-US" sz="3200" dirty="0">
                <a:solidFill>
                  <a:schemeClr val="tx2">
                    <a:lumMod val="75000"/>
                    <a:lumOff val="25000"/>
                  </a:schemeClr>
                </a:solidFill>
              </a:rPr>
              <a:t>Overview, Target Audience, and Learning Objectives: Nurse Bytes: Territory Management Tips for the Field Nurse </a:t>
            </a:r>
          </a:p>
        </p:txBody>
      </p:sp>
      <p:sp>
        <p:nvSpPr>
          <p:cNvPr id="3" name="Content Placeholder 2">
            <a:extLst>
              <a:ext uri="{FF2B5EF4-FFF2-40B4-BE49-F238E27FC236}">
                <a16:creationId xmlns:a16="http://schemas.microsoft.com/office/drawing/2014/main" id="{115A6905-D76D-1C99-4A43-B3288F50EE28}"/>
              </a:ext>
            </a:extLst>
          </p:cNvPr>
          <p:cNvSpPr>
            <a:spLocks noGrp="1"/>
          </p:cNvSpPr>
          <p:nvPr>
            <p:ph idx="1"/>
          </p:nvPr>
        </p:nvSpPr>
        <p:spPr>
          <a:xfrm>
            <a:off x="838200" y="1493822"/>
            <a:ext cx="10515600" cy="4683141"/>
          </a:xfrm>
        </p:spPr>
        <p:txBody>
          <a:bodyPr>
            <a:normAutofit/>
          </a:bodyPr>
          <a:lstStyle/>
          <a:p>
            <a:r>
              <a:rPr lang="en-US" sz="1800" b="1" u="sng" dirty="0"/>
              <a:t>PURPOSE</a:t>
            </a:r>
            <a:r>
              <a:rPr lang="en-US" sz="1800" dirty="0"/>
              <a:t>: This session introduces home infusion nurses to quick helpful tips to coordinate daily schedules, build efficiencies, and maintain a work-life balance through territory management.</a:t>
            </a:r>
          </a:p>
          <a:p>
            <a:endParaRPr lang="en-US" sz="1800" b="1" u="sng" dirty="0"/>
          </a:p>
          <a:p>
            <a:r>
              <a:rPr lang="en-US" sz="1800" b="1" u="sng" dirty="0"/>
              <a:t>TARGET AUDIENCE</a:t>
            </a:r>
            <a:r>
              <a:rPr lang="en-US" sz="1800" dirty="0"/>
              <a:t>:  The professional audience for which this CE activity has been designed includes Pharmacists, Pharmacy Technicians, Nurses, Dietitians and other non-clinical infusion providers. </a:t>
            </a:r>
          </a:p>
          <a:p>
            <a:endParaRPr lang="en-US" sz="1800" dirty="0"/>
          </a:p>
          <a:p>
            <a:r>
              <a:rPr lang="en-US" sz="1800" b="1" u="sng" dirty="0"/>
              <a:t>LEARNING OBJECTIVES</a:t>
            </a:r>
            <a:r>
              <a:rPr lang="en-US" sz="1800" dirty="0"/>
              <a:t>:  The learning objectives for this activity are as follows:</a:t>
            </a:r>
          </a:p>
          <a:p>
            <a:pPr lvl="1"/>
            <a:r>
              <a:rPr lang="en-US" sz="1800" dirty="0"/>
              <a:t>Describe: Effective scheduling and routing strategies for home visits.</a:t>
            </a:r>
          </a:p>
          <a:p>
            <a:pPr lvl="1"/>
            <a:r>
              <a:rPr lang="en-US" sz="1800" dirty="0"/>
              <a:t>Discuss: Communication techniques to improve patient scheduling and satisfaction.</a:t>
            </a:r>
          </a:p>
          <a:p>
            <a:pPr lvl="1"/>
            <a:r>
              <a:rPr lang="en-US" sz="1800" dirty="0"/>
              <a:t>Explain: How forecasting supports workload balance and timely care delivery.</a:t>
            </a:r>
          </a:p>
        </p:txBody>
      </p:sp>
    </p:spTree>
    <p:extLst>
      <p:ext uri="{BB962C8B-B14F-4D97-AF65-F5344CB8AC3E}">
        <p14:creationId xmlns:p14="http://schemas.microsoft.com/office/powerpoint/2010/main" val="22012716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4F3EFC-EFE1-179E-056D-D9190C0D8B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D04E8F-B503-4D5C-C47E-91765C6304CE}"/>
              </a:ext>
            </a:extLst>
          </p:cNvPr>
          <p:cNvSpPr>
            <a:spLocks noGrp="1"/>
          </p:cNvSpPr>
          <p:nvPr>
            <p:ph type="title"/>
          </p:nvPr>
        </p:nvSpPr>
        <p:spPr>
          <a:xfrm>
            <a:off x="838200" y="365125"/>
            <a:ext cx="10515600" cy="784665"/>
          </a:xfrm>
        </p:spPr>
        <p:txBody>
          <a:bodyPr>
            <a:normAutofit fontScale="90000"/>
          </a:bodyPr>
          <a:lstStyle/>
          <a:p>
            <a:r>
              <a:rPr lang="en-US" sz="3200" dirty="0">
                <a:solidFill>
                  <a:schemeClr val="tx2">
                    <a:lumMod val="75000"/>
                    <a:lumOff val="25000"/>
                  </a:schemeClr>
                </a:solidFill>
              </a:rPr>
              <a:t>Overview, Target Audience, and Learning Objectives: Nurse Necessities: Nurse Considerations for Effective Case Management </a:t>
            </a:r>
          </a:p>
        </p:txBody>
      </p:sp>
      <p:sp>
        <p:nvSpPr>
          <p:cNvPr id="3" name="Content Placeholder 2">
            <a:extLst>
              <a:ext uri="{FF2B5EF4-FFF2-40B4-BE49-F238E27FC236}">
                <a16:creationId xmlns:a16="http://schemas.microsoft.com/office/drawing/2014/main" id="{7115372B-EED7-29BC-D741-E8BCEA5457D2}"/>
              </a:ext>
            </a:extLst>
          </p:cNvPr>
          <p:cNvSpPr>
            <a:spLocks noGrp="1"/>
          </p:cNvSpPr>
          <p:nvPr>
            <p:ph idx="1"/>
          </p:nvPr>
        </p:nvSpPr>
        <p:spPr>
          <a:xfrm>
            <a:off x="838200" y="1466661"/>
            <a:ext cx="10515600" cy="4710302"/>
          </a:xfrm>
        </p:spPr>
        <p:txBody>
          <a:bodyPr>
            <a:normAutofit/>
          </a:bodyPr>
          <a:lstStyle/>
          <a:p>
            <a:r>
              <a:rPr lang="en-US" sz="1800" b="1" u="sng" dirty="0"/>
              <a:t>PURPOSE</a:t>
            </a:r>
            <a:r>
              <a:rPr lang="en-US" sz="1800" dirty="0"/>
              <a:t>: This session explores how effective caseload management empowers home infusion nurses to deliver timely, high-quality care while minimizing stress and inefficiencies. Participants will learn practical approaches to balancing workload, prioritizing patient needs, and supporting both clinical excellence and fiscal responsibility.</a:t>
            </a:r>
          </a:p>
          <a:p>
            <a:endParaRPr lang="en-US" sz="1800" b="1" u="sng" dirty="0"/>
          </a:p>
          <a:p>
            <a:r>
              <a:rPr lang="en-US" sz="1800" b="1" u="sng" dirty="0"/>
              <a:t>TARGET AUDIENCE</a:t>
            </a:r>
            <a:r>
              <a:rPr lang="en-US" sz="1800" dirty="0"/>
              <a:t>:  The professional audience for which this CE activity has been designed includes Pharmacists, Pharmacy Technicians, Nurses, Dietitians and other non-clinical infusion providers. </a:t>
            </a:r>
          </a:p>
          <a:p>
            <a:endParaRPr lang="en-US" sz="1800" dirty="0"/>
          </a:p>
          <a:p>
            <a:r>
              <a:rPr lang="en-US" sz="1800" b="1" u="sng" dirty="0"/>
              <a:t>LEARNING OBJECTIVES</a:t>
            </a:r>
            <a:r>
              <a:rPr lang="en-US" sz="1800" dirty="0"/>
              <a:t>:  The learning objectives for this activity are as follows:</a:t>
            </a:r>
          </a:p>
          <a:p>
            <a:pPr lvl="1"/>
            <a:r>
              <a:rPr lang="en-US" sz="1800" dirty="0"/>
              <a:t>Describe: Key components of efficient case management in home infusion.</a:t>
            </a:r>
          </a:p>
          <a:p>
            <a:pPr lvl="1"/>
            <a:r>
              <a:rPr lang="en-US" sz="1800" dirty="0"/>
              <a:t>Discuss: Strategies for communication and collaboration among stakeholders.</a:t>
            </a:r>
          </a:p>
          <a:p>
            <a:pPr lvl="1"/>
            <a:r>
              <a:rPr lang="en-US" sz="1800" dirty="0"/>
              <a:t>Explain: how time and resource management improve patient and organizational outcomes.</a:t>
            </a:r>
          </a:p>
          <a:p>
            <a:endParaRPr lang="en-US" dirty="0"/>
          </a:p>
        </p:txBody>
      </p:sp>
    </p:spTree>
    <p:extLst>
      <p:ext uri="{BB962C8B-B14F-4D97-AF65-F5344CB8AC3E}">
        <p14:creationId xmlns:p14="http://schemas.microsoft.com/office/powerpoint/2010/main" val="33643348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213DA3-1B59-A379-B9FB-719EFD2C38C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3D7BD0-64B1-25C9-CF38-853B9E72BC0B}"/>
              </a:ext>
            </a:extLst>
          </p:cNvPr>
          <p:cNvSpPr>
            <a:spLocks noGrp="1"/>
          </p:cNvSpPr>
          <p:nvPr>
            <p:ph type="title"/>
          </p:nvPr>
        </p:nvSpPr>
        <p:spPr>
          <a:xfrm>
            <a:off x="838200" y="365125"/>
            <a:ext cx="10515600" cy="784665"/>
          </a:xfrm>
        </p:spPr>
        <p:txBody>
          <a:bodyPr>
            <a:normAutofit fontScale="90000"/>
          </a:bodyPr>
          <a:lstStyle/>
          <a:p>
            <a:r>
              <a:rPr lang="en-US" sz="3200" dirty="0">
                <a:solidFill>
                  <a:schemeClr val="tx2">
                    <a:lumMod val="75000"/>
                    <a:lumOff val="25000"/>
                  </a:schemeClr>
                </a:solidFill>
              </a:rPr>
              <a:t>Overview, Target Audience, and Learning Objectives: Nurse Bytes: A Nurse’s Role in Discharging a Patient </a:t>
            </a:r>
          </a:p>
        </p:txBody>
      </p:sp>
      <p:sp>
        <p:nvSpPr>
          <p:cNvPr id="3" name="Content Placeholder 2">
            <a:extLst>
              <a:ext uri="{FF2B5EF4-FFF2-40B4-BE49-F238E27FC236}">
                <a16:creationId xmlns:a16="http://schemas.microsoft.com/office/drawing/2014/main" id="{6D49B8C2-DA5E-D628-D3B0-D156C4923ECB}"/>
              </a:ext>
            </a:extLst>
          </p:cNvPr>
          <p:cNvSpPr>
            <a:spLocks noGrp="1"/>
          </p:cNvSpPr>
          <p:nvPr>
            <p:ph idx="1"/>
          </p:nvPr>
        </p:nvSpPr>
        <p:spPr>
          <a:xfrm>
            <a:off x="838200" y="1466661"/>
            <a:ext cx="10515600" cy="4710302"/>
          </a:xfrm>
        </p:spPr>
        <p:txBody>
          <a:bodyPr>
            <a:normAutofit/>
          </a:bodyPr>
          <a:lstStyle/>
          <a:p>
            <a:r>
              <a:rPr lang="en-US" sz="1800" b="1" u="sng" dirty="0"/>
              <a:t>PURPOSE</a:t>
            </a:r>
            <a:r>
              <a:rPr lang="en-US" sz="1800" dirty="0"/>
              <a:t>: This session highlights the vital role home infusion nurses play in the patient discharge process, ensuring safe transitions and continuity of care. Participants will learn how nurse-led coordination and documentation can reduce readmissions, support compliance, and strengthen both clinical and fiscal outcomes.</a:t>
            </a:r>
          </a:p>
          <a:p>
            <a:endParaRPr lang="en-US" sz="1800" b="1" u="sng" dirty="0"/>
          </a:p>
          <a:p>
            <a:r>
              <a:rPr lang="en-US" sz="1800" b="1" u="sng" dirty="0"/>
              <a:t>TARGET AUDIENCE</a:t>
            </a:r>
            <a:r>
              <a:rPr lang="en-US" sz="1800" dirty="0"/>
              <a:t>:  The professional audience for which this CE activity has been designed includes Pharmacists, Pharmacy Technicians, Nurses, Dietitians and other non-clinical infusion providers. </a:t>
            </a:r>
          </a:p>
          <a:p>
            <a:endParaRPr lang="en-US" sz="1800" dirty="0"/>
          </a:p>
          <a:p>
            <a:r>
              <a:rPr lang="en-US" sz="1800" b="1" u="sng" dirty="0"/>
              <a:t>LEARNING OBJECTIVES</a:t>
            </a:r>
            <a:r>
              <a:rPr lang="en-US" sz="1800" dirty="0"/>
              <a:t>:  The learning objectives for this activity are as follows:</a:t>
            </a:r>
          </a:p>
          <a:p>
            <a:pPr lvl="1"/>
            <a:r>
              <a:rPr lang="en-US" sz="1800" dirty="0"/>
              <a:t>Describe: The nurse’s role in interdisciplinary discharge planning.</a:t>
            </a:r>
          </a:p>
          <a:p>
            <a:pPr lvl="1"/>
            <a:r>
              <a:rPr lang="en-US" sz="1800" dirty="0"/>
              <a:t>Discuss: Effective communication and advocacy for patients and families.</a:t>
            </a:r>
          </a:p>
          <a:p>
            <a:pPr lvl="1"/>
            <a:r>
              <a:rPr lang="en-US" sz="1800" dirty="0"/>
              <a:t>Explain: Key documentation elements for safe discharge and compliance.</a:t>
            </a:r>
          </a:p>
          <a:p>
            <a:endParaRPr lang="en-US" dirty="0"/>
          </a:p>
        </p:txBody>
      </p:sp>
    </p:spTree>
    <p:extLst>
      <p:ext uri="{BB962C8B-B14F-4D97-AF65-F5344CB8AC3E}">
        <p14:creationId xmlns:p14="http://schemas.microsoft.com/office/powerpoint/2010/main" val="31919692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940AE-E746-0DD5-4DE6-A135F46AB9A4}"/>
              </a:ext>
            </a:extLst>
          </p:cNvPr>
          <p:cNvSpPr>
            <a:spLocks noGrp="1"/>
          </p:cNvSpPr>
          <p:nvPr>
            <p:ph type="title"/>
          </p:nvPr>
        </p:nvSpPr>
        <p:spPr/>
        <p:txBody>
          <a:bodyPr/>
          <a:lstStyle/>
          <a:p>
            <a:r>
              <a:rPr lang="en-US" dirty="0">
                <a:solidFill>
                  <a:schemeClr val="tx2">
                    <a:lumMod val="75000"/>
                    <a:lumOff val="25000"/>
                  </a:schemeClr>
                </a:solidFill>
              </a:rPr>
              <a:t>Disclosure of Relevant Financial Relationships</a:t>
            </a:r>
          </a:p>
        </p:txBody>
      </p:sp>
      <p:sp>
        <p:nvSpPr>
          <p:cNvPr id="3" name="Content Placeholder 2">
            <a:extLst>
              <a:ext uri="{FF2B5EF4-FFF2-40B4-BE49-F238E27FC236}">
                <a16:creationId xmlns:a16="http://schemas.microsoft.com/office/drawing/2014/main" id="{D6A4DAD1-6155-A3C9-334D-BC5BEF7D9DD7}"/>
              </a:ext>
            </a:extLst>
          </p:cNvPr>
          <p:cNvSpPr>
            <a:spLocks noGrp="1"/>
          </p:cNvSpPr>
          <p:nvPr>
            <p:ph idx="1"/>
          </p:nvPr>
        </p:nvSpPr>
        <p:spPr/>
        <p:txBody>
          <a:bodyPr/>
          <a:lstStyle/>
          <a:p>
            <a:pPr marL="0" indent="0">
              <a:lnSpc>
                <a:spcPct val="150000"/>
              </a:lnSpc>
              <a:buNone/>
            </a:pPr>
            <a:r>
              <a:rPr lang="en-US" dirty="0"/>
              <a:t>As an accredited provider of continuing education for the healthcare team, NHIA collects disclosure of financial relationships with all ineligible companies, which include manufacturers of drugs, medical equipment, and other products related to patient care. All relevant financial relationships have been mitigated prior to the start of this activity.</a:t>
            </a:r>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20695669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595A43-6551-A225-86DD-0BC664A3E3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61ABAE-13F1-681D-B26C-7F716E7B0F6B}"/>
              </a:ext>
            </a:extLst>
          </p:cNvPr>
          <p:cNvSpPr>
            <a:spLocks noGrp="1"/>
          </p:cNvSpPr>
          <p:nvPr>
            <p:ph type="title"/>
          </p:nvPr>
        </p:nvSpPr>
        <p:spPr/>
        <p:txBody>
          <a:bodyPr/>
          <a:lstStyle/>
          <a:p>
            <a:r>
              <a:rPr lang="en-US" dirty="0">
                <a:solidFill>
                  <a:schemeClr val="tx2">
                    <a:lumMod val="75000"/>
                    <a:lumOff val="25000"/>
                  </a:schemeClr>
                </a:solidFill>
              </a:rPr>
              <a:t>Disclosure of Relevant Financial Relationships (continued)</a:t>
            </a:r>
          </a:p>
        </p:txBody>
      </p:sp>
      <p:sp>
        <p:nvSpPr>
          <p:cNvPr id="3" name="Content Placeholder 2">
            <a:extLst>
              <a:ext uri="{FF2B5EF4-FFF2-40B4-BE49-F238E27FC236}">
                <a16:creationId xmlns:a16="http://schemas.microsoft.com/office/drawing/2014/main" id="{01FB0E46-00ED-B853-7FB2-B5A50AC65B05}"/>
              </a:ext>
            </a:extLst>
          </p:cNvPr>
          <p:cNvSpPr>
            <a:spLocks noGrp="1"/>
          </p:cNvSpPr>
          <p:nvPr>
            <p:ph idx="1"/>
          </p:nvPr>
        </p:nvSpPr>
        <p:spPr/>
        <p:txBody>
          <a:bodyPr>
            <a:normAutofit/>
          </a:bodyPr>
          <a:lstStyle/>
          <a:p>
            <a:pPr marL="0" indent="0">
              <a:buNone/>
            </a:pPr>
            <a:r>
              <a:rPr lang="en-US" sz="2800" dirty="0"/>
              <a:t>The following are the relevant financial relationships from planners, faculty, reviewers, or other persons that affect the content of this activity:</a:t>
            </a:r>
          </a:p>
          <a:p>
            <a:pPr marL="0" indent="0">
              <a:buNone/>
            </a:pPr>
            <a:endParaRPr lang="en-US" sz="2800" dirty="0"/>
          </a:p>
          <a:p>
            <a:r>
              <a:rPr lang="en-US" sz="2800" dirty="0"/>
              <a:t>All persons who affect the content of this webinar have reported no relevant financial relationships.</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21370086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3e730253-d6d1-421d-925d-4b00e5bb31a5" xsi:nil="true"/>
    <lcf76f155ced4ddcb4097134ff3c332f xmlns="c0fdf5e8-01b1-44a5-bcec-5da022381f8b">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ED0095F04DE2444B1C956E945542AB9" ma:contentTypeVersion="18" ma:contentTypeDescription="Create a new document." ma:contentTypeScope="" ma:versionID="d3abfb435a26e09f06736a25618351ef">
  <xsd:schema xmlns:xsd="http://www.w3.org/2001/XMLSchema" xmlns:xs="http://www.w3.org/2001/XMLSchema" xmlns:p="http://schemas.microsoft.com/office/2006/metadata/properties" xmlns:ns2="c0fdf5e8-01b1-44a5-bcec-5da022381f8b" xmlns:ns3="3e730253-d6d1-421d-925d-4b00e5bb31a5" targetNamespace="http://schemas.microsoft.com/office/2006/metadata/properties" ma:root="true" ma:fieldsID="bd813b562ce9e23c4c521d1bb023b95e" ns2:_="" ns3:_="">
    <xsd:import namespace="c0fdf5e8-01b1-44a5-bcec-5da022381f8b"/>
    <xsd:import namespace="3e730253-d6d1-421d-925d-4b00e5bb31a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0fdf5e8-01b1-44a5-bcec-5da022381f8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1a3c7921-18b4-4818-be58-ef943e0fb78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e730253-d6d1-421d-925d-4b00e5bb31a5"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40102684-6508-4ba0-ad57-060835153793}" ma:internalName="TaxCatchAll" ma:showField="CatchAllData" ma:web="3e730253-d6d1-421d-925d-4b00e5bb31a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A4B19DF-21EE-4AF6-A9BE-19F62F2A85CF}">
  <ds:schemaRefs>
    <ds:schemaRef ds:uri="http://schemas.microsoft.com/sharepoint/v3/contenttype/forms"/>
  </ds:schemaRefs>
</ds:datastoreItem>
</file>

<file path=customXml/itemProps2.xml><?xml version="1.0" encoding="utf-8"?>
<ds:datastoreItem xmlns:ds="http://schemas.openxmlformats.org/officeDocument/2006/customXml" ds:itemID="{4E20148E-D8D7-40C7-959D-4871A543A1D7}">
  <ds:schemaRefs>
    <ds:schemaRef ds:uri="http://schemas.microsoft.com/office/2006/metadata/properties"/>
    <ds:schemaRef ds:uri="http://schemas.microsoft.com/office/infopath/2007/PartnerControls"/>
    <ds:schemaRef ds:uri="3e730253-d6d1-421d-925d-4b00e5bb31a5"/>
    <ds:schemaRef ds:uri="c0fdf5e8-01b1-44a5-bcec-5da022381f8b"/>
  </ds:schemaRefs>
</ds:datastoreItem>
</file>

<file path=customXml/itemProps3.xml><?xml version="1.0" encoding="utf-8"?>
<ds:datastoreItem xmlns:ds="http://schemas.openxmlformats.org/officeDocument/2006/customXml" ds:itemID="{DC11B268-BE6A-4B77-BC45-F7ED17A15094}"/>
</file>

<file path=docProps/app.xml><?xml version="1.0" encoding="utf-8"?>
<Properties xmlns="http://schemas.openxmlformats.org/officeDocument/2006/extended-properties" xmlns:vt="http://schemas.openxmlformats.org/officeDocument/2006/docPropsVTypes">
  <TotalTime>50</TotalTime>
  <Words>647</Words>
  <Application>Microsoft Office PowerPoint</Application>
  <PresentationFormat>Widescreen</PresentationFormat>
  <Paragraphs>49</Paragraphs>
  <Slides>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Aptos</vt:lpstr>
      <vt:lpstr>Aptos Display</vt:lpstr>
      <vt:lpstr>Arial</vt:lpstr>
      <vt:lpstr>Calibri</vt:lpstr>
      <vt:lpstr>Times New Roman</vt:lpstr>
      <vt:lpstr>Office Theme</vt:lpstr>
      <vt:lpstr>General CE Information</vt:lpstr>
      <vt:lpstr>Accreditation Statement</vt:lpstr>
      <vt:lpstr>Credit Designations</vt:lpstr>
      <vt:lpstr>Overview, Target Audience, and Learning Objectives: Nurse Bytes: Territory Management Tips for the Field Nurse </vt:lpstr>
      <vt:lpstr>Overview, Target Audience, and Learning Objectives: Nurse Necessities: Nurse Considerations for Effective Case Management </vt:lpstr>
      <vt:lpstr>Overview, Target Audience, and Learning Objectives: Nurse Bytes: A Nurse’s Role in Discharging a Patient </vt:lpstr>
      <vt:lpstr>Disclosure of Relevant Financial Relationships</vt:lpstr>
      <vt:lpstr>Disclosure of Relevant Financial Relationships (continued)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Steve Passin</dc:creator>
  <cp:lastModifiedBy>Jennifer Lyons</cp:lastModifiedBy>
  <cp:revision>5</cp:revision>
  <dcterms:created xsi:type="dcterms:W3CDTF">2024-11-13T20:54:23Z</dcterms:created>
  <dcterms:modified xsi:type="dcterms:W3CDTF">2026-02-26T20:38:06Z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0x0101006ED0095F04DE2444B1C956E945542AB9</vt:lpwstr>
  </property>
  <property fmtid="{D5CDD505-2E9C-101B-9397-08002B2CF9AE}" pid="3" name="MediaServiceImageTags">
    <vt:lpwstr/>
  </property>
</Properties>
</file>