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2:42.381" v="7" actId="1076"/>
      <pc:docMkLst>
        <pc:docMk/>
      </pc:docMkLst>
      <pc:sldChg chg="addSp modSp mod">
        <pc:chgData name="Jennifer Lyons" userId="ff58536e-2db9-4ac8-a964-43e31d416291" providerId="ADAL" clId="{24787826-D830-469E-BBA2-46817BFDAAE6}" dt="2026-02-26T20:32:42.381" v="7" actId="1076"/>
        <pc:sldMkLst>
          <pc:docMk/>
          <pc:sldMk cId="3565125401" sldId="265"/>
        </pc:sldMkLst>
        <pc:picChg chg="mod">
          <ac:chgData name="Jennifer Lyons" userId="ff58536e-2db9-4ac8-a964-43e31d416291" providerId="ADAL" clId="{24787826-D830-469E-BBA2-46817BFDAAE6}" dt="2026-02-26T20:32:21.969" v="0" actId="1076"/>
          <ac:picMkLst>
            <pc:docMk/>
            <pc:sldMk cId="3565125401" sldId="265"/>
            <ac:picMk id="6" creationId="{AD142D94-1A00-9FEC-0EE7-719B9301273D}"/>
          </ac:picMkLst>
        </pc:picChg>
        <pc:picChg chg="add mod">
          <ac:chgData name="Jennifer Lyons" userId="ff58536e-2db9-4ac8-a964-43e31d416291" providerId="ADAL" clId="{24787826-D830-469E-BBA2-46817BFDAAE6}" dt="2026-02-26T20:32:42.381" v="7" actId="1076"/>
          <ac:picMkLst>
            <pc:docMk/>
            <pc:sldMk cId="3565125401" sldId="265"/>
            <ac:picMk id="7" creationId="{87760B30-0594-1388-2B5E-74631EEB319D}"/>
          </ac:picMkLst>
        </pc:picChg>
        <pc:picChg chg="mod">
          <ac:chgData name="Jennifer Lyons" userId="ff58536e-2db9-4ac8-a964-43e31d416291" providerId="ADAL" clId="{24787826-D830-469E-BBA2-46817BFDAAE6}" dt="2026-02-26T20:32:39.806" v="6" actId="1076"/>
          <ac:picMkLst>
            <pc:docMk/>
            <pc:sldMk cId="3565125401" sldId="265"/>
            <ac:picMk id="8" creationId="{AAE99AB8-2F16-DA22-BB44-C429241F63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a:t>
            </a:r>
            <a:r>
              <a:rPr lang="en-US" sz="2800" dirty="0">
                <a:solidFill>
                  <a:srgbClr val="000000"/>
                </a:solidFill>
                <a:ea typeface="Times New Roman" panose="02020603050405020304" pitchFamily="18" charset="0"/>
                <a:cs typeface="Calibri Light" panose="020F0302020204030204" pitchFamily="34" charset="0"/>
              </a:rPr>
              <a:t>0</a:t>
            </a:r>
            <a:r>
              <a:rPr lang="en-US" sz="2800" dirty="0">
                <a:solidFill>
                  <a:srgbClr val="000000"/>
                </a:solidFill>
                <a:effectLst/>
                <a:ea typeface="Times New Roman" panose="02020603050405020304" pitchFamily="18" charset="0"/>
                <a:cs typeface="Calibri Light" panose="020F0302020204030204" pitchFamily="34" charset="0"/>
              </a:rPr>
              <a:t>.5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459338" y="3775305"/>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190250" y="3964985"/>
            <a:ext cx="2843339" cy="1218997"/>
          </a:xfrm>
          <a:prstGeom prst="rect">
            <a:avLst/>
          </a:prstGeom>
        </p:spPr>
      </p:pic>
      <p:pic>
        <p:nvPicPr>
          <p:cNvPr id="7" name="Picture 6">
            <a:extLst>
              <a:ext uri="{FF2B5EF4-FFF2-40B4-BE49-F238E27FC236}">
                <a16:creationId xmlns:a16="http://schemas.microsoft.com/office/drawing/2014/main" id="{87760B30-0594-1388-2B5E-74631EEB31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5955" y="4001294"/>
            <a:ext cx="2843339" cy="123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Compounding Knowledge: Fighting Insanitary Conditions Before They Start</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66661"/>
            <a:ext cx="10515600" cy="4710302"/>
          </a:xfrm>
        </p:spPr>
        <p:txBody>
          <a:bodyPr>
            <a:noAutofit/>
          </a:bodyPr>
          <a:lstStyle/>
          <a:p>
            <a:r>
              <a:rPr lang="en-US" sz="1800" b="1" u="sng" dirty="0"/>
              <a:t>PURPOSE</a:t>
            </a:r>
            <a:r>
              <a:rPr lang="en-US" sz="1800" dirty="0"/>
              <a:t>: FDA insanitary conditions are important to discuss in both the 503A and 503B spaces. This session examines the most common findings, including microbial contamination risks, poor facility design, and inadequate personnel practices. Attendees will learn how to proactively identify and remediate potential insanitary conditions before they result in regulatory action.</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Identify the most common insanitary conditions cited by FDA in 503A and 503B compounding settings.</a:t>
            </a:r>
          </a:p>
          <a:p>
            <a:pPr lvl="1"/>
            <a:r>
              <a:rPr lang="en-US" sz="1800" dirty="0"/>
              <a:t>Explain how facility design, personnel behaviors, and environmental risks contribute to microbial contamination.</a:t>
            </a:r>
          </a:p>
          <a:p>
            <a:pPr lvl="1"/>
            <a:r>
              <a:rPr lang="en-US" sz="1800" dirty="0"/>
              <a:t>Implement proactive strategies to detect, prevent, and remediate insanitary conditions before they result in regulatory action.</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F23E1FC7-80A4-42B6-9AF1-A3C44AF4C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TotalTime>
  <Words>369</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Fighting Insanitary Conditions Before They Start</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2026-02-26T20:32:44Z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