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93B591-2ACA-4FF9-8FF5-483B82816D1B}" v="1" dt="2026-02-26T20:45:06.1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45:08.896" v="3" actId="1076"/>
      <pc:docMkLst>
        <pc:docMk/>
      </pc:docMkLst>
      <pc:sldChg chg="addSp modSp mod">
        <pc:chgData name="Jennifer Lyons" userId="ff58536e-2db9-4ac8-a964-43e31d416291" providerId="ADAL" clId="{24787826-D830-469E-BBA2-46817BFDAAE6}" dt="2026-02-26T20:45:08.896" v="3" actId="1076"/>
        <pc:sldMkLst>
          <pc:docMk/>
          <pc:sldMk cId="3565125401" sldId="265"/>
        </pc:sldMkLst>
        <pc:picChg chg="add mod">
          <ac:chgData name="Jennifer Lyons" userId="ff58536e-2db9-4ac8-a964-43e31d416291" providerId="ADAL" clId="{24787826-D830-469E-BBA2-46817BFDAAE6}" dt="2026-02-26T20:45:08.896" v="3" actId="1076"/>
          <ac:picMkLst>
            <pc:docMk/>
            <pc:sldMk cId="3565125401" sldId="265"/>
            <ac:picMk id="4" creationId="{CBDE59F1-EB61-E266-F867-7D299F04BDE8}"/>
          </ac:picMkLst>
        </pc:picChg>
        <pc:picChg chg="mod">
          <ac:chgData name="Jennifer Lyons" userId="ff58536e-2db9-4ac8-a964-43e31d416291" providerId="ADAL" clId="{24787826-D830-469E-BBA2-46817BFDAAE6}" dt="2026-02-26T20:45:01.869" v="0" actId="1076"/>
          <ac:picMkLst>
            <pc:docMk/>
            <pc:sldMk cId="3565125401" sldId="265"/>
            <ac:picMk id="6" creationId="{AD142D94-1A00-9FEC-0EE7-719B9301273D}"/>
          </ac:picMkLst>
        </pc:picChg>
        <pc:picChg chg="mod">
          <ac:chgData name="Jennifer Lyons" userId="ff58536e-2db9-4ac8-a964-43e31d416291" providerId="ADAL" clId="{24787826-D830-469E-BBA2-46817BFDAAE6}" dt="2026-02-26T20:45:04.314" v="1" actId="1076"/>
          <ac:picMkLst>
            <pc:docMk/>
            <pc:sldMk cId="3565125401" sldId="265"/>
            <ac:picMk id="8" creationId="{AAE99AB8-2F16-DA22-BB44-C429241F63A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0.</a:t>
            </a:r>
            <a:r>
              <a:rPr lang="en-US" sz="2800" dirty="0">
                <a:solidFill>
                  <a:srgbClr val="000000"/>
                </a:solidFill>
                <a:ea typeface="Times New Roman" panose="02020603050405020304" pitchFamily="18" charset="0"/>
                <a:cs typeface="Calibri Light" panose="020F0302020204030204" pitchFamily="34" charset="0"/>
              </a:rPr>
              <a:t>5</a:t>
            </a:r>
            <a:r>
              <a:rPr lang="en-US" sz="2800" dirty="0">
                <a:solidFill>
                  <a:srgbClr val="000000"/>
                </a:solidFill>
                <a:effectLst/>
                <a:ea typeface="Times New Roman" panose="02020603050405020304" pitchFamily="18" charset="0"/>
                <a:cs typeface="Calibri Light" panose="020F0302020204030204" pitchFamily="34" charset="0"/>
              </a:rPr>
              <a:t>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1654461" y="385483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047740" y="4001294"/>
            <a:ext cx="2843339" cy="1218997"/>
          </a:xfrm>
          <a:prstGeom prst="rect">
            <a:avLst/>
          </a:prstGeom>
        </p:spPr>
      </p:pic>
      <p:pic>
        <p:nvPicPr>
          <p:cNvPr id="4" name="Picture 3">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7325" y="4002786"/>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p:txBody>
          <a:bodyPr>
            <a:normAutofit fontScale="90000"/>
          </a:bodyPr>
          <a:lstStyle/>
          <a:p>
            <a:r>
              <a:rPr lang="en-US" sz="3200" dirty="0">
                <a:solidFill>
                  <a:schemeClr val="tx2">
                    <a:lumMod val="75000"/>
                    <a:lumOff val="25000"/>
                  </a:schemeClr>
                </a:solidFill>
              </a:rPr>
              <a:t>Overview, Target Audience, and Learning Objectives: Compounding Knowledge: Leading with Clarity: Communication Strategies for Designated Persons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p:txBody>
          <a:bodyPr>
            <a:normAutofit/>
          </a:bodyPr>
          <a:lstStyle/>
          <a:p>
            <a:r>
              <a:rPr lang="en-US" sz="1500" b="1" u="sng" dirty="0"/>
              <a:t>PURPOSE</a:t>
            </a:r>
            <a:r>
              <a:rPr lang="en-US" sz="1500" dirty="0"/>
              <a:t>: One of the most challenging roles of the Designated Person (DP) is managing team members who do not follow established policies. This session covers strategies to engage noncompliant staff, uncover root causes of resistance, and communicate the "why" behind the guidance. Learn communication tools that foster accountability while maintaining team morale and safety culture.</a:t>
            </a:r>
          </a:p>
          <a:p>
            <a:endParaRPr lang="en-US" sz="1500" b="1" u="sng" dirty="0"/>
          </a:p>
          <a:p>
            <a:r>
              <a:rPr lang="en-US" sz="1500" b="1" u="sng" dirty="0"/>
              <a:t>TARGET AUDIENCE</a:t>
            </a:r>
            <a:r>
              <a:rPr lang="en-US" sz="1500" dirty="0"/>
              <a:t>:  The professional audience for which this CE activity has been designed includes Pharmacists, Pharmacy Technicians, Nurses, Dietitians and other non-clinical infusion providers. </a:t>
            </a:r>
          </a:p>
          <a:p>
            <a:endParaRPr lang="en-US" sz="1500" dirty="0"/>
          </a:p>
          <a:p>
            <a:r>
              <a:rPr lang="en-US" sz="1500" b="1" u="sng" dirty="0"/>
              <a:t>LEARNING OBJECTIVES</a:t>
            </a:r>
            <a:r>
              <a:rPr lang="en-US" sz="1500" dirty="0"/>
              <a:t>:  The learning objectives for this activity are as follows:</a:t>
            </a:r>
          </a:p>
          <a:p>
            <a:pPr lvl="1"/>
            <a:r>
              <a:rPr lang="en-US" sz="1400" dirty="0"/>
              <a:t>Identify common reasons for staff noncompliance and assess root causes behind resistance to established policies.</a:t>
            </a:r>
          </a:p>
          <a:p>
            <a:pPr lvl="1"/>
            <a:r>
              <a:rPr lang="en-US" sz="1400" dirty="0"/>
              <a:t>Apply communication techniques that improve clarity, accountability, and team engagement in sterile compounding environments.</a:t>
            </a:r>
          </a:p>
          <a:p>
            <a:pPr lvl="1"/>
            <a:r>
              <a:rPr lang="en-US" sz="1400" dirty="0"/>
              <a:t>Demonstrate strategies for reinforcing safety culture while maintaining morale and supporting staff development.</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076DFAAB-220F-42F1-B360-3D6A0F2424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TotalTime>
  <Words>375</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Compounding Knowledge: Leading with Clarity: Communication Strategies for Designated Persons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2026-02-26T20:45:16Z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