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1"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38EB4A71-F646-47A2-9814-A52C6016A48B}"/>
    <pc:docChg chg="modSld">
      <pc:chgData name="Jennifer Lyons" userId="ff58536e-2db9-4ac8-a964-43e31d416291" providerId="ADAL" clId="{38EB4A71-F646-47A2-9814-A52C6016A48B}" dt="2025-01-17T02:02:05.730" v="20" actId="20577"/>
      <pc:docMkLst>
        <pc:docMk/>
      </pc:docMkLst>
      <pc:sldChg chg="modSp mod">
        <pc:chgData name="Jennifer Lyons" userId="ff58536e-2db9-4ac8-a964-43e31d416291" providerId="ADAL" clId="{38EB4A71-F646-47A2-9814-A52C6016A48B}" dt="2025-01-17T02:02:05.730" v="20" actId="20577"/>
        <pc:sldMkLst>
          <pc:docMk/>
          <pc:sldMk cId="550937593" sldId="258"/>
        </pc:sldMkLst>
        <pc:spChg chg="mod">
          <ac:chgData name="Jennifer Lyons" userId="ff58536e-2db9-4ac8-a964-43e31d416291" providerId="ADAL" clId="{38EB4A71-F646-47A2-9814-A52C6016A48B}" dt="2025-01-17T02:02:05.730" v="20" actId="20577"/>
          <ac:spMkLst>
            <pc:docMk/>
            <pc:sldMk cId="550937593" sldId="258"/>
            <ac:spMk id="3" creationId="{144E0E91-33BF-3AC5-D459-9173EAFC44B9}"/>
          </ac:spMkLst>
        </pc:spChg>
      </pc:sldChg>
      <pc:sldChg chg="modSp mod">
        <pc:chgData name="Jennifer Lyons" userId="ff58536e-2db9-4ac8-a964-43e31d416291" providerId="ADAL" clId="{38EB4A71-F646-47A2-9814-A52C6016A48B}" dt="2025-01-17T00:13:48.860" v="14" actId="255"/>
        <pc:sldMkLst>
          <pc:docMk/>
          <pc:sldMk cId="2201271684" sldId="259"/>
        </pc:sldMkLst>
        <pc:spChg chg="mod">
          <ac:chgData name="Jennifer Lyons" userId="ff58536e-2db9-4ac8-a964-43e31d416291" providerId="ADAL" clId="{38EB4A71-F646-47A2-9814-A52C6016A48B}" dt="2025-01-17T00:13:48.860" v="14" actId="255"/>
          <ac:spMkLst>
            <pc:docMk/>
            <pc:sldMk cId="2201271684" sldId="259"/>
            <ac:spMk id="3" creationId="{115A6905-D76D-1C99-4A43-B3288F50EE2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normAutofit/>
          </a:bodyPr>
          <a:lstStyle/>
          <a:p>
            <a:r>
              <a:rPr lang="en-US" sz="3600"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a:t>
            </a:r>
            <a:r>
              <a:rPr lang="en-US" sz="2800">
                <a:solidFill>
                  <a:srgbClr val="000000"/>
                </a:solidFill>
                <a:effectLst/>
                <a:ea typeface="Times New Roman" panose="02020603050405020304" pitchFamily="18" charset="0"/>
                <a:cs typeface="Calibri Light" panose="020F0302020204030204" pitchFamily="34" charset="0"/>
              </a:rPr>
              <a:t>receive </a:t>
            </a:r>
            <a:r>
              <a:rPr lang="en-US" sz="2800">
                <a:solidFill>
                  <a:srgbClr val="000000"/>
                </a:solidFill>
                <a:ea typeface="Times New Roman" panose="02020603050405020304" pitchFamily="18" charset="0"/>
                <a:cs typeface="Calibri Light" panose="020F0302020204030204" pitchFamily="34" charset="0"/>
              </a:rPr>
              <a:t>1.0</a:t>
            </a:r>
            <a:r>
              <a:rPr lang="en-US" sz="2800">
                <a:solidFill>
                  <a:srgbClr val="000000"/>
                </a:solidFill>
                <a:effectLst/>
                <a:ea typeface="Times New Roman" panose="02020603050405020304" pitchFamily="18" charset="0"/>
                <a:cs typeface="Calibri Light" panose="020F0302020204030204" pitchFamily="34" charset="0"/>
              </a:rPr>
              <a:t> </a:t>
            </a:r>
            <a:r>
              <a:rPr lang="en-US" sz="2800" dirty="0">
                <a:solidFill>
                  <a:srgbClr val="000000"/>
                </a:solidFill>
                <a:effectLst/>
                <a:ea typeface="Times New Roman" panose="02020603050405020304" pitchFamily="18" charset="0"/>
                <a:cs typeface="Calibri Light" panose="020F0302020204030204" pitchFamily="34" charset="0"/>
              </a:rPr>
              <a:t>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2477421" y="3763398"/>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7014468" y="3763398"/>
            <a:ext cx="2843339" cy="1218997"/>
          </a:xfrm>
          <a:prstGeom prst="rect">
            <a:avLst/>
          </a:prstGeom>
        </p:spPr>
      </p:pic>
    </p:spTree>
    <p:extLst>
      <p:ext uri="{BB962C8B-B14F-4D97-AF65-F5344CB8AC3E}">
        <p14:creationId xmlns:p14="http://schemas.microsoft.com/office/powerpoint/2010/main" val="550937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6"/>
            <a:ext cx="10515600" cy="866146"/>
          </a:xfrm>
        </p:spPr>
        <p:txBody>
          <a:bodyPr>
            <a:normAutofit/>
          </a:bodyPr>
          <a:lstStyle/>
          <a:p>
            <a:r>
              <a:rPr lang="en-US" sz="3600" dirty="0">
                <a:solidFill>
                  <a:schemeClr val="tx2">
                    <a:lumMod val="75000"/>
                    <a:lumOff val="25000"/>
                  </a:schemeClr>
                </a:solidFill>
              </a:rPr>
              <a:t>Overview, Target Audience, and Learning Objectives</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303699"/>
            <a:ext cx="10515600" cy="4873264"/>
          </a:xfrm>
        </p:spPr>
        <p:txBody>
          <a:bodyPr>
            <a:normAutofit/>
          </a:bodyPr>
          <a:lstStyle/>
          <a:p>
            <a:r>
              <a:rPr lang="en-US" sz="1600" b="1" u="sng" dirty="0"/>
              <a:t>PURPOSE</a:t>
            </a:r>
            <a:r>
              <a:rPr lang="en-US" sz="1600" dirty="0"/>
              <a:t>:  The purpose of this CE activity is: The NHIF Research Certificate program is designed to provide individuals, regardless of their experience level, with essential research skills to effectively plan and execute studies. In this unit, we will cover how to assess the resources required for your research project. Once your resource needs are identified, you can refine your research topic. Following a final literature review, if your topic remains unchanged, you can proceed to draft the study background, rationale, and purpose statement.</a:t>
            </a:r>
          </a:p>
          <a:p>
            <a:endParaRPr lang="en-US" sz="1600" dirty="0"/>
          </a:p>
          <a:p>
            <a:r>
              <a:rPr lang="en-US" sz="1600" b="1" u="sng" dirty="0"/>
              <a:t>TARGET AUDIENCE</a:t>
            </a:r>
            <a:r>
              <a:rPr lang="en-US" sz="1600" dirty="0"/>
              <a:t>:  The professional audience for which this CE activity has been designed includes Pharmacists, Pharmacy Technicians, Nurses, and Dietitians. </a:t>
            </a:r>
          </a:p>
          <a:p>
            <a:pPr marL="0" indent="0">
              <a:buNone/>
            </a:pPr>
            <a:endParaRPr lang="en-US" sz="1600" dirty="0"/>
          </a:p>
          <a:p>
            <a:r>
              <a:rPr lang="en-US" sz="1600" b="1" u="sng" dirty="0"/>
              <a:t>LEARNING OBJECTIVES</a:t>
            </a:r>
            <a:r>
              <a:rPr lang="en-US" sz="1600" dirty="0"/>
              <a:t>:  The learning objectives for this activity are as follows:</a:t>
            </a:r>
          </a:p>
          <a:p>
            <a:pPr lvl="1"/>
            <a:r>
              <a:rPr lang="en-US" sz="1600" dirty="0"/>
              <a:t>Determine research resources.</a:t>
            </a:r>
          </a:p>
          <a:p>
            <a:pPr lvl="1"/>
            <a:r>
              <a:rPr lang="en-US" sz="1600" dirty="0"/>
              <a:t>Refining the research topic.</a:t>
            </a:r>
          </a:p>
          <a:p>
            <a:pPr lvl="1"/>
            <a:r>
              <a:rPr lang="en-US" sz="1600" dirty="0"/>
              <a:t>Developing and writing the study background, rational, and purpose statement.</a:t>
            </a:r>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a:xfrm>
            <a:off x="838200" y="365125"/>
            <a:ext cx="10515600" cy="1201125"/>
          </a:xfrm>
        </p:spPr>
        <p:txBody>
          <a:bodyPr>
            <a:normAutofit/>
          </a:bodyPr>
          <a:lstStyle/>
          <a:p>
            <a:r>
              <a:rPr lang="en-US" sz="3600"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normAutofit/>
          </a:bodyPr>
          <a:lstStyle/>
          <a:p>
            <a:r>
              <a:rPr lang="en-US" sz="3600"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1800" dirty="0"/>
              <a:t>The following are the relevant financial relationships from planners, faculty, reviewers, or other persons that affect the content of this activity:</a:t>
            </a:r>
          </a:p>
          <a:p>
            <a:pPr marL="0" indent="0">
              <a:buNone/>
            </a:pPr>
            <a:endParaRPr lang="en-US" sz="1800" dirty="0"/>
          </a:p>
          <a:p>
            <a:r>
              <a:rPr lang="en-US" sz="1800" dirty="0"/>
              <a:t>All persons who affect the content of this </a:t>
            </a:r>
            <a:r>
              <a:rPr lang="en-US" sz="1800"/>
              <a:t>webinar have reported </a:t>
            </a:r>
            <a:r>
              <a:rPr lang="en-US" sz="1800" dirty="0"/>
              <a:t>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7833d31c3568cba9c1edf24a9eebd0c8">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a081521465ab7d5987588161c1d5f3bd"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2.xml><?xml version="1.0" encoding="utf-8"?>
<ds:datastoreItem xmlns:ds="http://schemas.openxmlformats.org/officeDocument/2006/customXml" ds:itemID="{AE7E5A09-E8A9-4E61-881E-739045D63B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docProps/app.xml><?xml version="1.0" encoding="utf-8"?>
<Properties xmlns="http://schemas.openxmlformats.org/officeDocument/2006/extended-properties" xmlns:vt="http://schemas.openxmlformats.org/officeDocument/2006/docPropsVTypes">
  <TotalTime>95</TotalTime>
  <Words>365</Words>
  <Application>Microsoft Office PowerPoint</Application>
  <PresentationFormat>Widescreen</PresentationFormat>
  <Paragraphs>23</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4</cp:revision>
  <dcterms:created xsi:type="dcterms:W3CDTF">2024-11-13T20:54:23Z</dcterms:created>
  <dcterms:modified xsi:type="dcterms:W3CDTF">2025-01-17T02:02:07Z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