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1" r:id="rId9"/>
    <p:sldId id="26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39D2F2-07A8-48C8-BF18-26F18A2BF449}" v="1" dt="2026-02-26T20:40:01.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40:03.739" v="3" actId="1076"/>
      <pc:docMkLst>
        <pc:docMk/>
      </pc:docMkLst>
      <pc:sldChg chg="addSp modSp mod">
        <pc:chgData name="Jennifer Lyons" userId="ff58536e-2db9-4ac8-a964-43e31d416291" providerId="ADAL" clId="{24787826-D830-469E-BBA2-46817BFDAAE6}" dt="2026-02-26T20:40:03.739" v="3" actId="1076"/>
        <pc:sldMkLst>
          <pc:docMk/>
          <pc:sldMk cId="3565125401" sldId="265"/>
        </pc:sldMkLst>
        <pc:picChg chg="add mod">
          <ac:chgData name="Jennifer Lyons" userId="ff58536e-2db9-4ac8-a964-43e31d416291" providerId="ADAL" clId="{24787826-D830-469E-BBA2-46817BFDAAE6}" dt="2026-02-26T20:40:03.739" v="3" actId="1076"/>
          <ac:picMkLst>
            <pc:docMk/>
            <pc:sldMk cId="3565125401" sldId="265"/>
            <ac:picMk id="4" creationId="{CBDE59F1-EB61-E266-F867-7D299F04BDE8}"/>
          </ac:picMkLst>
        </pc:picChg>
        <pc:picChg chg="mod">
          <ac:chgData name="Jennifer Lyons" userId="ff58536e-2db9-4ac8-a964-43e31d416291" providerId="ADAL" clId="{24787826-D830-469E-BBA2-46817BFDAAE6}" dt="2026-02-26T20:39:57.354" v="0" actId="1076"/>
          <ac:picMkLst>
            <pc:docMk/>
            <pc:sldMk cId="3565125401" sldId="265"/>
            <ac:picMk id="6" creationId="{AD142D94-1A00-9FEC-0EE7-719B9301273D}"/>
          </ac:picMkLst>
        </pc:picChg>
        <pc:picChg chg="mod">
          <ac:chgData name="Jennifer Lyons" userId="ff58536e-2db9-4ac8-a964-43e31d416291" providerId="ADAL" clId="{24787826-D830-469E-BBA2-46817BFDAAE6}" dt="2026-02-26T20:39:59.460" v="1" actId="1076"/>
          <ac:picMkLst>
            <pc:docMk/>
            <pc:sldMk cId="3565125401" sldId="265"/>
            <ac:picMk id="8" creationId="{AAE99AB8-2F16-DA22-BB44-C429241F63A4}"/>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0.5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1459338" y="3775305"/>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038596" y="4001294"/>
            <a:ext cx="2843339" cy="1218997"/>
          </a:xfrm>
          <a:prstGeom prst="rect">
            <a:avLst/>
          </a:prstGeom>
        </p:spPr>
      </p:pic>
      <p:pic>
        <p:nvPicPr>
          <p:cNvPr id="4" name="Picture 3">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9938" y="3923253"/>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893307"/>
          </a:xfrm>
        </p:spPr>
        <p:txBody>
          <a:bodyPr>
            <a:normAutofit fontScale="90000"/>
          </a:bodyPr>
          <a:lstStyle/>
          <a:p>
            <a:r>
              <a:rPr lang="en-US" sz="3200" dirty="0">
                <a:solidFill>
                  <a:schemeClr val="tx2">
                    <a:lumMod val="75000"/>
                    <a:lumOff val="25000"/>
                  </a:schemeClr>
                </a:solidFill>
              </a:rPr>
              <a:t>Overview, Target Audience, and Learning Objectives: Compounding Knowledge: Discovering the Way Behind the Rules of Compounding</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p:txBody>
          <a:bodyPr>
            <a:normAutofit/>
          </a:bodyPr>
          <a:lstStyle/>
          <a:p>
            <a:r>
              <a:rPr lang="en-US" sz="1500" b="1" u="sng" dirty="0"/>
              <a:t>PURPOSE</a:t>
            </a:r>
            <a:r>
              <a:rPr lang="en-US" sz="1500" dirty="0"/>
              <a:t>: Compliance can often feel like a checklist of rules, but behind every requirement is a safety rationale. This session dives into the "why" behind key compounding regulations, helping pharmacy professionals better understand and internalize the importance of compliance. By grasping the intent behind the standards, attendees can make more informed decisions and foster a culture of safety and accountability.</a:t>
            </a:r>
          </a:p>
          <a:p>
            <a:endParaRPr lang="en-US" sz="1500" b="1" u="sng" dirty="0"/>
          </a:p>
          <a:p>
            <a:r>
              <a:rPr lang="en-US" sz="1500" b="1" u="sng" dirty="0"/>
              <a:t>TARGET AUDIENCE</a:t>
            </a:r>
            <a:r>
              <a:rPr lang="en-US" sz="1500" dirty="0"/>
              <a:t>:  The professional audience for which this CE activity has been designed includes Pharmacists, Pharmacy Technicians, Nurses, Dietitians and other non-clinical infusion providers. </a:t>
            </a:r>
          </a:p>
          <a:p>
            <a:endParaRPr lang="en-US" sz="1500" dirty="0"/>
          </a:p>
          <a:p>
            <a:r>
              <a:rPr lang="en-US" sz="1500" b="1" u="sng" dirty="0"/>
              <a:t>LEARNING OBJECTIVES</a:t>
            </a:r>
            <a:r>
              <a:rPr lang="en-US" sz="1500" dirty="0"/>
              <a:t>:  The learning objectives for this activity are as follows:</a:t>
            </a:r>
          </a:p>
          <a:p>
            <a:pPr lvl="1"/>
            <a:r>
              <a:rPr lang="en-US" sz="1400" dirty="0"/>
              <a:t>Explain the underlying safety rationales behind key sterile compounding regulations and standards.</a:t>
            </a:r>
          </a:p>
          <a:p>
            <a:pPr lvl="1"/>
            <a:r>
              <a:rPr lang="en-US" sz="1400" dirty="0"/>
              <a:t>Analyze how understanding the intent of regulations improves decision-making and promotes a culture of safety.</a:t>
            </a:r>
          </a:p>
          <a:p>
            <a:pPr lvl="1"/>
            <a:r>
              <a:rPr lang="en-US" sz="1400" dirty="0"/>
              <a:t>Apply regulatory “whys” to real-world scenarios to support consistent compliance and reduce risk.</a:t>
            </a:r>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8B78A14A-521E-4D3E-8BDE-6E15536592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TotalTime>
  <Words>376</Words>
  <Application>Microsoft Office PowerPoint</Application>
  <PresentationFormat>Widescreen</PresentationFormat>
  <Paragraphs>23</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Compounding Knowledge: Discovering the Way Behind the Rules of Compounding</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