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D924C-E646-46A1-A3FC-DC7DE400F9B6}" v="1" dt="2026-02-26T20:37:06.8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7:09.164" v="1" actId="1076"/>
      <pc:docMkLst>
        <pc:docMk/>
      </pc:docMkLst>
      <pc:sldChg chg="addSp modSp mod">
        <pc:chgData name="Jennifer Lyons" userId="ff58536e-2db9-4ac8-a964-43e31d416291" providerId="ADAL" clId="{24787826-D830-469E-BBA2-46817BFDAAE6}" dt="2026-02-26T20:37:09.164" v="1" actId="1076"/>
        <pc:sldMkLst>
          <pc:docMk/>
          <pc:sldMk cId="3565125401" sldId="265"/>
        </pc:sldMkLst>
        <pc:picChg chg="add mod">
          <ac:chgData name="Jennifer Lyons" userId="ff58536e-2db9-4ac8-a964-43e31d416291" providerId="ADAL" clId="{24787826-D830-469E-BBA2-46817BFDAAE6}" dt="2026-02-26T20:37:09.164" v="1" actId="1076"/>
          <ac:picMkLst>
            <pc:docMk/>
            <pc:sldMk cId="3565125401" sldId="265"/>
            <ac:picMk id="7" creationId="{CBDE59F1-EB61-E266-F867-7D299F04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5/19/2026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a:xfrm>
            <a:off x="838200" y="1493822"/>
            <a:ext cx="10515600" cy="4683141"/>
          </a:xfrm>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28767" y="1493822"/>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838200" y="4487675"/>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399648" y="4582514"/>
            <a:ext cx="2843339" cy="1218997"/>
          </a:xfrm>
          <a:prstGeom prst="rect">
            <a:avLst/>
          </a:prstGeom>
        </p:spPr>
      </p:pic>
      <p:graphicFrame>
        <p:nvGraphicFramePr>
          <p:cNvPr id="4" name="Table 3">
            <a:extLst>
              <a:ext uri="{FF2B5EF4-FFF2-40B4-BE49-F238E27FC236}">
                <a16:creationId xmlns:a16="http://schemas.microsoft.com/office/drawing/2014/main" id="{584796DB-8BD9-3294-8235-E73A751F6888}"/>
              </a:ext>
            </a:extLst>
          </p:cNvPr>
          <p:cNvGraphicFramePr>
            <a:graphicFrameLocks noGrp="1"/>
          </p:cNvGraphicFramePr>
          <p:nvPr>
            <p:extLst>
              <p:ext uri="{D42A27DB-BD31-4B8C-83A1-F6EECF244321}">
                <p14:modId xmlns:p14="http://schemas.microsoft.com/office/powerpoint/2010/main" val="2164964784"/>
              </p:ext>
            </p:extLst>
          </p:nvPr>
        </p:nvGraphicFramePr>
        <p:xfrm>
          <a:off x="2290527" y="2921598"/>
          <a:ext cx="8712200" cy="1190625"/>
        </p:xfrm>
        <a:graphic>
          <a:graphicData uri="http://schemas.openxmlformats.org/drawingml/2006/table">
            <a:tbl>
              <a:tblPr>
                <a:tableStyleId>{5C22544A-7EE6-4342-B048-85BDC9FD1C3A}</a:tableStyleId>
              </a:tblPr>
              <a:tblGrid>
                <a:gridCol w="8064500">
                  <a:extLst>
                    <a:ext uri="{9D8B030D-6E8A-4147-A177-3AD203B41FA5}">
                      <a16:colId xmlns:a16="http://schemas.microsoft.com/office/drawing/2014/main" val="2507356095"/>
                    </a:ext>
                  </a:extLst>
                </a:gridCol>
                <a:gridCol w="647700">
                  <a:extLst>
                    <a:ext uri="{9D8B030D-6E8A-4147-A177-3AD203B41FA5}">
                      <a16:colId xmlns:a16="http://schemas.microsoft.com/office/drawing/2014/main" val="3451596058"/>
                    </a:ext>
                  </a:extLst>
                </a:gridCol>
              </a:tblGrid>
              <a:tr h="238125">
                <a:tc>
                  <a:txBody>
                    <a:bodyPr/>
                    <a:lstStyle/>
                    <a:p>
                      <a:pPr algn="l" fontAlgn="b">
                        <a:buNone/>
                      </a:pPr>
                      <a:r>
                        <a:rPr lang="en-US" sz="1400" u="none" strike="noStrike">
                          <a:effectLst/>
                        </a:rPr>
                        <a:t>Webinar Title</a:t>
                      </a:r>
                      <a:endParaRPr lang="en-US" sz="1400" b="1"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CE Hrs</a:t>
                      </a:r>
                      <a:endParaRPr lang="en-US" sz="1400" b="1"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143946885"/>
                  </a:ext>
                </a:extLst>
              </a:tr>
              <a:tr h="238125">
                <a:tc>
                  <a:txBody>
                    <a:bodyPr/>
                    <a:lstStyle/>
                    <a:p>
                      <a:pPr algn="l" fontAlgn="b">
                        <a:buNone/>
                      </a:pPr>
                      <a:r>
                        <a:rPr lang="en-US" sz="1400" u="none" strike="noStrike">
                          <a:effectLst/>
                        </a:rPr>
                        <a:t>Nurse Bytes: Nurse Productivity: What Is It and How Is It Measured?</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255902235"/>
                  </a:ext>
                </a:extLst>
              </a:tr>
              <a:tr h="476250">
                <a:tc>
                  <a:txBody>
                    <a:bodyPr/>
                    <a:lstStyle/>
                    <a:p>
                      <a:pPr algn="l" fontAlgn="b">
                        <a:buNone/>
                      </a:pPr>
                      <a:r>
                        <a:rPr lang="en-US" sz="1400" u="none" strike="noStrike">
                          <a:effectLst/>
                        </a:rPr>
                        <a:t>Nurse Necessities: Clinical Effectiveness: Streamlining Remote Home Infusion Nurse Workflows Without Compromising Quality</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903115625"/>
                  </a:ext>
                </a:extLst>
              </a:tr>
              <a:tr h="238125">
                <a:tc>
                  <a:txBody>
                    <a:bodyPr/>
                    <a:lstStyle/>
                    <a:p>
                      <a:pPr algn="l" fontAlgn="b">
                        <a:buNone/>
                      </a:pPr>
                      <a:r>
                        <a:rPr lang="en-US" sz="1400" u="none" strike="noStrike">
                          <a:effectLst/>
                        </a:rPr>
                        <a:t>Nurse Bytes: A Case Study: Practical Changes Leading to Improved Time Management for Field Nurses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629362096"/>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5619" y="4637378"/>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Nurse Productivity: What Is It and How Is It Measured </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12341"/>
            <a:ext cx="10515600" cy="4764622"/>
          </a:xfrm>
        </p:spPr>
        <p:txBody>
          <a:bodyPr>
            <a:normAutofit/>
          </a:bodyPr>
          <a:lstStyle/>
          <a:p>
            <a:r>
              <a:rPr lang="en-US" sz="1800" b="1" u="sng" dirty="0"/>
              <a:t>PURPOSE</a:t>
            </a:r>
            <a:r>
              <a:rPr lang="en-US" sz="1800" dirty="0"/>
              <a:t>: This session explores the concept of clinical productivity for remote home infusion nurses, focusing on how efficiency and patient outcomes contribute to measurable performance. </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Project nursing bandwidth based on patient acuity and infusion schedule, including realistic scheduling practices.</a:t>
            </a:r>
          </a:p>
          <a:p>
            <a:pPr lvl="1"/>
            <a:r>
              <a:rPr lang="en-US" sz="1800" dirty="0"/>
              <a:t>Utilize technology that helps remote staff with productivity and remain engaged.</a:t>
            </a:r>
          </a:p>
          <a:p>
            <a:pPr lvl="1"/>
            <a:r>
              <a:rPr lang="en-US" sz="1800" dirty="0"/>
              <a:t>Create outcomes measurements that are applicable and effective and work with field nurses.</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D5C84-8295-28AD-C02D-28A35C37D2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DC1FE-6605-6661-680B-54262D6CE4BD}"/>
              </a:ext>
            </a:extLst>
          </p:cNvPr>
          <p:cNvSpPr>
            <a:spLocks noGrp="1"/>
          </p:cNvSpPr>
          <p:nvPr>
            <p:ph type="title"/>
          </p:nvPr>
        </p:nvSpPr>
        <p:spPr>
          <a:xfrm>
            <a:off x="838200" y="365125"/>
            <a:ext cx="10515600" cy="1355033"/>
          </a:xfrm>
        </p:spPr>
        <p:txBody>
          <a:bodyPr>
            <a:normAutofit fontScale="90000"/>
          </a:bodyPr>
          <a:lstStyle/>
          <a:p>
            <a:r>
              <a:rPr lang="en-US" sz="3200" dirty="0">
                <a:solidFill>
                  <a:schemeClr val="tx2">
                    <a:lumMod val="75000"/>
                    <a:lumOff val="25000"/>
                  </a:schemeClr>
                </a:solidFill>
              </a:rPr>
              <a:t>Overview, Target Audience, and Learning Objectives: Nurse Necessities: Clinical Effectiveness: Streamlining Remote Home Infusion Nurse Workflows Without Compromising Quality</a:t>
            </a:r>
          </a:p>
        </p:txBody>
      </p:sp>
      <p:sp>
        <p:nvSpPr>
          <p:cNvPr id="3" name="Content Placeholder 2">
            <a:extLst>
              <a:ext uri="{FF2B5EF4-FFF2-40B4-BE49-F238E27FC236}">
                <a16:creationId xmlns:a16="http://schemas.microsoft.com/office/drawing/2014/main" id="{E882F12D-FACC-1966-B47F-16F368F7E0BA}"/>
              </a:ext>
            </a:extLst>
          </p:cNvPr>
          <p:cNvSpPr>
            <a:spLocks noGrp="1"/>
          </p:cNvSpPr>
          <p:nvPr>
            <p:ph idx="1"/>
          </p:nvPr>
        </p:nvSpPr>
        <p:spPr/>
        <p:txBody>
          <a:bodyPr>
            <a:normAutofit/>
          </a:bodyPr>
          <a:lstStyle/>
          <a:p>
            <a:r>
              <a:rPr lang="en-US" sz="1800" b="1" u="sng" dirty="0"/>
              <a:t>PURPOSE</a:t>
            </a:r>
            <a:r>
              <a:rPr lang="en-US" sz="1800" dirty="0"/>
              <a:t>: This session explores how home infusion nurses can deliver care that is both clinically efficient and clinically effective—without compromising safety or quality. Participants will learn about tracking and evaluating current personal workflows and making practical changes to streamline workflows, while upholding high-quality of care.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Set self-goals that improve patient care and achieve productivity levels.</a:t>
            </a:r>
          </a:p>
          <a:p>
            <a:pPr lvl="1"/>
            <a:r>
              <a:rPr lang="en-US" sz="1800" dirty="0"/>
              <a:t>Apply digital tools, templates, and checklists to reduce cognitive load.</a:t>
            </a:r>
          </a:p>
          <a:p>
            <a:pPr lvl="1"/>
            <a:r>
              <a:rPr lang="en-US" sz="1800" dirty="0"/>
              <a:t>Discuss the synergies between efficiency and quality.</a:t>
            </a:r>
          </a:p>
          <a:p>
            <a:pPr lvl="1"/>
            <a:endParaRPr lang="en-US" sz="1400" dirty="0"/>
          </a:p>
          <a:p>
            <a:endParaRPr lang="en-US" dirty="0"/>
          </a:p>
        </p:txBody>
      </p:sp>
    </p:spTree>
    <p:extLst>
      <p:ext uri="{BB962C8B-B14F-4D97-AF65-F5344CB8AC3E}">
        <p14:creationId xmlns:p14="http://schemas.microsoft.com/office/powerpoint/2010/main" val="449632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652E0-8EB4-7E7F-54E4-DDFE333B9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1F7AD-67A7-45CE-F814-E9706D3C1AFC}"/>
              </a:ext>
            </a:extLst>
          </p:cNvPr>
          <p:cNvSpPr>
            <a:spLocks noGrp="1"/>
          </p:cNvSpPr>
          <p:nvPr>
            <p:ph type="title"/>
          </p:nvPr>
        </p:nvSpPr>
        <p:spPr>
          <a:xfrm>
            <a:off x="838200" y="365125"/>
            <a:ext cx="10515600" cy="1228285"/>
          </a:xfrm>
        </p:spPr>
        <p:txBody>
          <a:bodyPr>
            <a:normAutofit fontScale="90000"/>
          </a:bodyPr>
          <a:lstStyle/>
          <a:p>
            <a:r>
              <a:rPr lang="en-US" sz="3200" dirty="0">
                <a:solidFill>
                  <a:schemeClr val="tx2">
                    <a:lumMod val="75000"/>
                    <a:lumOff val="25000"/>
                  </a:schemeClr>
                </a:solidFill>
              </a:rPr>
              <a:t>Overview, Target Audience, and Learning Objectives: Nurse Bytes: A Case Study: Practical Changes Leading to Improved Time Management for Field Nurses</a:t>
            </a:r>
          </a:p>
        </p:txBody>
      </p:sp>
      <p:sp>
        <p:nvSpPr>
          <p:cNvPr id="3" name="Content Placeholder 2">
            <a:extLst>
              <a:ext uri="{FF2B5EF4-FFF2-40B4-BE49-F238E27FC236}">
                <a16:creationId xmlns:a16="http://schemas.microsoft.com/office/drawing/2014/main" id="{9A05A3F1-EDB5-E492-1FDB-311BBF2986B4}"/>
              </a:ext>
            </a:extLst>
          </p:cNvPr>
          <p:cNvSpPr>
            <a:spLocks noGrp="1"/>
          </p:cNvSpPr>
          <p:nvPr>
            <p:ph idx="1"/>
          </p:nvPr>
        </p:nvSpPr>
        <p:spPr/>
        <p:txBody>
          <a:bodyPr>
            <a:normAutofit/>
          </a:bodyPr>
          <a:lstStyle/>
          <a:p>
            <a:r>
              <a:rPr lang="en-US" sz="1800" b="1" u="sng" dirty="0"/>
              <a:t>PURPOSE</a:t>
            </a:r>
            <a:r>
              <a:rPr lang="en-US" sz="1800" dirty="0"/>
              <a:t>: This session will take a deep dive into a case study, giving examples of how workflow changes improved efficiencies and work life balance for the field nurse while maintaining patient quality and safety.</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Identify bottlenecks to efficiency.</a:t>
            </a:r>
          </a:p>
          <a:p>
            <a:pPr lvl="1"/>
            <a:r>
              <a:rPr lang="en-US" sz="1800" dirty="0"/>
              <a:t>Apply digital intake packet to enhance productivity and improve outcomes.</a:t>
            </a:r>
          </a:p>
          <a:p>
            <a:pPr lvl="1"/>
            <a:r>
              <a:rPr lang="en-US" sz="1800" dirty="0"/>
              <a:t>Understand the use of a centralized scheduling tool.</a:t>
            </a:r>
          </a:p>
          <a:p>
            <a:endParaRPr lang="en-US" dirty="0"/>
          </a:p>
        </p:txBody>
      </p:sp>
    </p:spTree>
    <p:extLst>
      <p:ext uri="{BB962C8B-B14F-4D97-AF65-F5344CB8AC3E}">
        <p14:creationId xmlns:p14="http://schemas.microsoft.com/office/powerpoint/2010/main" val="1701241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000" dirty="0"/>
              <a:t>The following are the relevant financial relationships from planners, faculty, reviewers, or other persons that affect the content of this activity:</a:t>
            </a:r>
          </a:p>
          <a:p>
            <a:pPr marL="0" indent="0">
              <a:buNone/>
            </a:pPr>
            <a:endParaRPr lang="en-US" sz="2000" dirty="0"/>
          </a:p>
          <a:p>
            <a:r>
              <a:rPr lang="en-US" sz="2000" dirty="0"/>
              <a:t>Planners who affect the content of this webinar have reported no relevant financial relationships.</a:t>
            </a:r>
          </a:p>
          <a:p>
            <a:r>
              <a:rPr lang="en-US" sz="2000" dirty="0"/>
              <a:t>Pamela McIntyre has reported the following disclosures:</a:t>
            </a:r>
          </a:p>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49005E96-0000-CFB4-EB91-2062BFFC8C2C}"/>
              </a:ext>
            </a:extLst>
          </p:cNvPr>
          <p:cNvGraphicFramePr>
            <a:graphicFrameLocks noGrp="1"/>
          </p:cNvGraphicFramePr>
          <p:nvPr/>
        </p:nvGraphicFramePr>
        <p:xfrm>
          <a:off x="1207223" y="4144264"/>
          <a:ext cx="4445000" cy="1905000"/>
        </p:xfrm>
        <a:graphic>
          <a:graphicData uri="http://schemas.openxmlformats.org/drawingml/2006/table">
            <a:tbl>
              <a:tblPr>
                <a:tableStyleId>{5C22544A-7EE6-4342-B048-85BDC9FD1C3A}</a:tableStyleId>
              </a:tblPr>
              <a:tblGrid>
                <a:gridCol w="1903640">
                  <a:extLst>
                    <a:ext uri="{9D8B030D-6E8A-4147-A177-3AD203B41FA5}">
                      <a16:colId xmlns:a16="http://schemas.microsoft.com/office/drawing/2014/main" val="1986887397"/>
                    </a:ext>
                  </a:extLst>
                </a:gridCol>
                <a:gridCol w="2541360">
                  <a:extLst>
                    <a:ext uri="{9D8B030D-6E8A-4147-A177-3AD203B41FA5}">
                      <a16:colId xmlns:a16="http://schemas.microsoft.com/office/drawing/2014/main" val="1224027574"/>
                    </a:ext>
                  </a:extLst>
                </a:gridCol>
              </a:tblGrid>
              <a:tr h="238125">
                <a:tc>
                  <a:txBody>
                    <a:bodyPr/>
                    <a:lstStyle/>
                    <a:p>
                      <a:pPr algn="l" fontAlgn="b">
                        <a:buNone/>
                      </a:pPr>
                      <a:r>
                        <a:rPr lang="en-US" sz="1400" b="1" u="none" strike="noStrike" dirty="0">
                          <a:effectLst/>
                        </a:rPr>
                        <a:t>COMPANY</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b="1" u="none" strike="noStrike" dirty="0">
                          <a:effectLst/>
                        </a:rPr>
                        <a:t>NATURE OF RELATIONSHIP</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532210052"/>
                  </a:ext>
                </a:extLst>
              </a:tr>
              <a:tr h="238125">
                <a:tc>
                  <a:txBody>
                    <a:bodyPr/>
                    <a:lstStyle/>
                    <a:p>
                      <a:pPr algn="l" fontAlgn="b">
                        <a:buNone/>
                      </a:pPr>
                      <a:r>
                        <a:rPr lang="en-US" sz="1400" u="none" strike="noStrike">
                          <a:effectLst/>
                        </a:rPr>
                        <a:t>Alaycare</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086161864"/>
                  </a:ext>
                </a:extLst>
              </a:tr>
              <a:tr h="238125">
                <a:tc>
                  <a:txBody>
                    <a:bodyPr/>
                    <a:lstStyle/>
                    <a:p>
                      <a:pPr algn="l" fontAlgn="b">
                        <a:buNone/>
                      </a:pPr>
                      <a:r>
                        <a:rPr lang="en-US" sz="1400" u="none" strike="noStrike">
                          <a:effectLst/>
                        </a:rPr>
                        <a:t>Prochant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976879400"/>
                  </a:ext>
                </a:extLst>
              </a:tr>
              <a:tr h="238125">
                <a:tc>
                  <a:txBody>
                    <a:bodyPr/>
                    <a:lstStyle/>
                    <a:p>
                      <a:pPr algn="l" fontAlgn="b">
                        <a:buNone/>
                      </a:pPr>
                      <a:r>
                        <a:rPr lang="en-US" sz="1400" u="none" strike="noStrike">
                          <a:effectLst/>
                        </a:rPr>
                        <a:t>Lamar Health</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429095225"/>
                  </a:ext>
                </a:extLst>
              </a:tr>
              <a:tr h="238125">
                <a:tc>
                  <a:txBody>
                    <a:bodyPr/>
                    <a:lstStyle/>
                    <a:p>
                      <a:pPr algn="l" fontAlgn="b">
                        <a:buNone/>
                      </a:pPr>
                      <a:r>
                        <a:rPr lang="en-US" sz="1400" u="none" strike="noStrike">
                          <a:effectLst/>
                        </a:rPr>
                        <a:t>Rightway Medical</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Partner Agreement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710668630"/>
                  </a:ext>
                </a:extLst>
              </a:tr>
              <a:tr h="238125">
                <a:tc>
                  <a:txBody>
                    <a:bodyPr/>
                    <a:lstStyle/>
                    <a:p>
                      <a:pPr algn="l" fontAlgn="b">
                        <a:buNone/>
                      </a:pPr>
                      <a:r>
                        <a:rPr lang="en-US" sz="1400" u="none" strike="noStrike">
                          <a:effectLst/>
                        </a:rPr>
                        <a:t>Eitan Medical</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Consultant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406966059"/>
                  </a:ext>
                </a:extLst>
              </a:tr>
              <a:tr h="238125">
                <a:tc>
                  <a:txBody>
                    <a:bodyPr/>
                    <a:lstStyle/>
                    <a:p>
                      <a:pPr algn="l" fontAlgn="b">
                        <a:buNone/>
                      </a:pPr>
                      <a:r>
                        <a:rPr lang="en-US" sz="1400" u="none" strike="noStrike">
                          <a:effectLst/>
                        </a:rPr>
                        <a:t>KORU</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a:effectLst/>
                        </a:rPr>
                        <a:t>Consultant</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361928822"/>
                  </a:ext>
                </a:extLst>
              </a:tr>
              <a:tr h="238125">
                <a:tc>
                  <a:txBody>
                    <a:bodyPr/>
                    <a:lstStyle/>
                    <a:p>
                      <a:pPr algn="l" fontAlgn="b">
                        <a:buNone/>
                      </a:pPr>
                      <a:r>
                        <a:rPr lang="en-US" sz="1400" u="none" strike="noStrike">
                          <a:effectLst/>
                        </a:rPr>
                        <a:t>Scholar Rock</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l" fontAlgn="b">
                        <a:buNone/>
                      </a:pPr>
                      <a:r>
                        <a:rPr lang="en-US" sz="1400" u="none" strike="noStrike" dirty="0">
                          <a:effectLst/>
                        </a:rPr>
                        <a:t>Consultant</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40963621"/>
                  </a:ext>
                </a:extLst>
              </a:tr>
            </a:tbl>
          </a:graphicData>
        </a:graphic>
      </p:graphicFrame>
    </p:spTree>
    <p:extLst>
      <p:ext uri="{BB962C8B-B14F-4D97-AF65-F5344CB8AC3E}">
        <p14:creationId xmlns:p14="http://schemas.microsoft.com/office/powerpoint/2010/main" val="4282746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B28947FE-A995-4F7D-A46C-A013D51501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TotalTime>
  <Words>700</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Nurse Productivity: What Is It and How Is It Measured </vt:lpstr>
      <vt:lpstr>Overview, Target Audience, and Learning Objectives: Nurse Necessities: Clinical Effectiveness: Streamlining Remote Home Infusion Nurse Workflows Without Compromising Quality</vt:lpstr>
      <vt:lpstr>Overview, Target Audience, and Learning Objectives: Nurse Bytes: A Case Study: Practical Changes Leading to Improved Time Management for Field Nurses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2026-05-19T21:14:04Z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