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5" r:id="rId7"/>
    <p:sldId id="259" r:id="rId8"/>
    <p:sldId id="266" r:id="rId9"/>
    <p:sldId id="267" r:id="rId10"/>
    <p:sldId id="261" r:id="rId11"/>
    <p:sldId id="262"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7" autoAdjust="0"/>
    <p:restoredTop sz="94660"/>
  </p:normalViewPr>
  <p:slideViewPr>
    <p:cSldViewPr snapToGrid="0">
      <p:cViewPr varScale="1">
        <p:scale>
          <a:sx n="105" d="100"/>
          <a:sy n="105" d="100"/>
        </p:scale>
        <p:origin x="83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nnifer Lyons" userId="ff58536e-2db9-4ac8-a964-43e31d416291" providerId="ADAL" clId="{24787826-D830-469E-BBA2-46817BFDAAE6}"/>
    <pc:docChg chg="modSld">
      <pc:chgData name="Jennifer Lyons" userId="ff58536e-2db9-4ac8-a964-43e31d416291" providerId="ADAL" clId="{24787826-D830-469E-BBA2-46817BFDAAE6}" dt="2026-02-26T20:36:08.151" v="4" actId="1076"/>
      <pc:docMkLst>
        <pc:docMk/>
      </pc:docMkLst>
      <pc:sldChg chg="addSp modSp mod">
        <pc:chgData name="Jennifer Lyons" userId="ff58536e-2db9-4ac8-a964-43e31d416291" providerId="ADAL" clId="{24787826-D830-469E-BBA2-46817BFDAAE6}" dt="2026-02-26T20:36:08.151" v="4" actId="1076"/>
        <pc:sldMkLst>
          <pc:docMk/>
          <pc:sldMk cId="3565125401" sldId="265"/>
        </pc:sldMkLst>
        <pc:picChg chg="add mod">
          <ac:chgData name="Jennifer Lyons" userId="ff58536e-2db9-4ac8-a964-43e31d416291" providerId="ADAL" clId="{24787826-D830-469E-BBA2-46817BFDAAE6}" dt="2026-02-26T20:36:08.151" v="4" actId="1076"/>
          <ac:picMkLst>
            <pc:docMk/>
            <pc:sldMk cId="3565125401" sldId="265"/>
            <ac:picMk id="9" creationId="{46786D31-C162-96B9-DC76-AB6035DE2E5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421DB9-E0A0-9D80-3572-ED1D5295353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AA1BC99-68E1-2FAB-A403-0961DCCFC3B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B4CE3F5-E234-48E5-EF32-31D97FE5FFB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F052E1A3-0CC4-34E0-C0BC-6C70F12CB8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3858FA-FEA3-CAA4-F0A5-8453C4D63BF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4596958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A2CDDE-70A9-5018-9B60-A7678935DD9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6CF7AD-EEA5-26B7-6426-744A08919C5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97E5B9-59B5-610B-1785-C58F07C2218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BB94CC51-9F2C-2AD3-DD15-4B9B3F418F0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A83B2-71AB-1DE3-97E1-2EDE2CDCAD1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521259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BA16E-6942-88A4-22D4-A560AD5B043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590EA65-047A-E542-C2B4-57743DF5C9C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1C73628-EFD6-E9A9-7384-E36E04956EF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6D58C494-CC7B-8098-3034-CA84EFF9FF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8B584D-6345-D2FE-D484-31AEAAE8CB5F}"/>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938936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23B51-7849-0691-6C71-E8426610495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0598573-E0E3-1216-C7A1-AA390AD76F2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A6A6C0A-F300-90CC-0CFD-A87B2BAA94A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3F6AE37E-A8B2-F601-92A3-4FB906DF28B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4F45499B-FAAA-37F4-2AD8-8EE96D5391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4F2C3DF-3580-0251-F51E-CFC691A93FE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8515305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2B314-3E92-120E-C9FE-9B6D357C175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A1C662F-B1F1-2D82-3017-5018AC6BF9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ADE5002-5EF2-DAED-056D-AD9BA3A944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F71E17D-DA6B-4EFE-4FF3-D10884202FA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00A69DD-095F-D9FD-E4C9-9EA0630B735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7025001-3BB5-1781-3E37-EBE8D27CCB25}"/>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8" name="Footer Placeholder 7">
            <a:extLst>
              <a:ext uri="{FF2B5EF4-FFF2-40B4-BE49-F238E27FC236}">
                <a16:creationId xmlns:a16="http://schemas.microsoft.com/office/drawing/2014/main" id="{DB9EBECD-95D5-077E-83E7-9D2F405BF5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77C504D-5A66-8B90-522E-85644B15DBC9}"/>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398863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CF36F3-0B2A-FE86-983F-B2B157A67C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5C8AA1-A2F1-5C97-3EDF-70F37647338F}"/>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4" name="Footer Placeholder 3">
            <a:extLst>
              <a:ext uri="{FF2B5EF4-FFF2-40B4-BE49-F238E27FC236}">
                <a16:creationId xmlns:a16="http://schemas.microsoft.com/office/drawing/2014/main" id="{E2F3DD09-EA0E-4EFB-2F5F-BCC02FCDBDF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65A2FD-6163-492D-4135-588E73D7641E}"/>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6008164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A890AD7-6F75-4DB8-6601-7974E03E10F2}"/>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3" name="Footer Placeholder 2">
            <a:extLst>
              <a:ext uri="{FF2B5EF4-FFF2-40B4-BE49-F238E27FC236}">
                <a16:creationId xmlns:a16="http://schemas.microsoft.com/office/drawing/2014/main" id="{44EC36BA-4E18-8EA8-371C-66BED7C4E29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E177DD-8485-9FB8-A207-3DB93B4170BD}"/>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7448176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66F90-6459-61DE-68E5-9A2891DAC22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C9B3968-88EE-5615-112D-CF4E71B0249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B4E364EC-B4C3-F73C-0883-EFB421F661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A1ACF6D-18F5-1D83-96CA-72EE72213621}"/>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85A89F76-5159-E896-69FB-3299D1181CB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EC807-8CD5-DA5B-F35D-49B1327FC606}"/>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3165628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A08F1-B63B-31D0-10D2-3B98B880914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8E53AB9-D812-3AA4-15F4-129D45355ED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3C1FB0-153A-D58C-1271-2F88E19E91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86E7328-7B29-7FE2-38DD-D6C393A3B733}"/>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6" name="Footer Placeholder 5">
            <a:extLst>
              <a:ext uri="{FF2B5EF4-FFF2-40B4-BE49-F238E27FC236}">
                <a16:creationId xmlns:a16="http://schemas.microsoft.com/office/drawing/2014/main" id="{FE96A75E-D2A2-4F98-175F-908AFE20C61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03FF0C-986A-DB5A-3681-E09A47EB4288}"/>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10193338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4529A2-8C56-35D6-336C-5017394AFD8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E7CD61-0876-BEBC-CDFF-7CBFB2A45FC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9344A7B-6078-262D-66CF-0892F1CA9EE4}"/>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17EEE792-DFFD-D770-086C-62028F6CB9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B85945-16CC-011F-A093-8565CFB6534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3271211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443DFB-C842-9914-2FC1-59C4C77D21E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750F720-B469-520E-A129-E9BF7DAAFE7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4FCA990-975D-EB86-3079-5EE466A17857}"/>
              </a:ext>
            </a:extLst>
          </p:cNvPr>
          <p:cNvSpPr>
            <a:spLocks noGrp="1"/>
          </p:cNvSpPr>
          <p:nvPr>
            <p:ph type="dt" sz="half" idx="10"/>
          </p:nvPr>
        </p:nvSpPr>
        <p:spPr/>
        <p:txBody>
          <a:body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708208EC-4892-70E9-B1E2-B2168C8EB4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E3B4F4-5FED-1828-A961-35960A864763}"/>
              </a:ext>
            </a:extLst>
          </p:cNvPr>
          <p:cNvSpPr>
            <a:spLocks noGrp="1"/>
          </p:cNvSpPr>
          <p:nvPr>
            <p:ph type="sldNum" sz="quarter" idx="12"/>
          </p:nvPr>
        </p:nvSpPr>
        <p:spPr/>
        <p:txBody>
          <a:bodyPr/>
          <a:lstStyle/>
          <a:p>
            <a:fld id="{46BCAD82-CAE7-407D-BA9C-36C3EF67234C}" type="slidenum">
              <a:rPr lang="en-US" smtClean="0"/>
              <a:t>‹#›</a:t>
            </a:fld>
            <a:endParaRPr lang="en-US"/>
          </a:p>
        </p:txBody>
      </p:sp>
    </p:spTree>
    <p:extLst>
      <p:ext uri="{BB962C8B-B14F-4D97-AF65-F5344CB8AC3E}">
        <p14:creationId xmlns:p14="http://schemas.microsoft.com/office/powerpoint/2010/main" val="2083320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2E85DD7-35BE-AE2C-7188-F6486C69714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DF6D7DA-7081-1B0C-53C5-7D3884AA2BE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25BBC-5CA9-B0DE-F5E2-D83CD9FA32B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A44FA6C-8188-4FB3-8197-326099E9A555}" type="datetimeFigureOut">
              <a:rPr lang="en-US" smtClean="0"/>
              <a:t>2/26/2026</a:t>
            </a:fld>
            <a:endParaRPr lang="en-US"/>
          </a:p>
        </p:txBody>
      </p:sp>
      <p:sp>
        <p:nvSpPr>
          <p:cNvPr id="5" name="Footer Placeholder 4">
            <a:extLst>
              <a:ext uri="{FF2B5EF4-FFF2-40B4-BE49-F238E27FC236}">
                <a16:creationId xmlns:a16="http://schemas.microsoft.com/office/drawing/2014/main" id="{80C3963C-D89F-20A6-1811-EEFB50B789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DC4DC6FD-8A6F-B211-2616-64C14A0AAC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6BCAD82-CAE7-407D-BA9C-36C3EF67234C}" type="slidenum">
              <a:rPr lang="en-US" smtClean="0"/>
              <a:t>‹#›</a:t>
            </a:fld>
            <a:endParaRPr lang="en-US"/>
          </a:p>
        </p:txBody>
      </p:sp>
    </p:spTree>
    <p:extLst>
      <p:ext uri="{BB962C8B-B14F-4D97-AF65-F5344CB8AC3E}">
        <p14:creationId xmlns:p14="http://schemas.microsoft.com/office/powerpoint/2010/main" val="10245778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DA719-8908-23C3-4F2E-801D9C53EAA6}"/>
              </a:ext>
            </a:extLst>
          </p:cNvPr>
          <p:cNvSpPr>
            <a:spLocks noGrp="1"/>
          </p:cNvSpPr>
          <p:nvPr>
            <p:ph type="ctrTitle"/>
          </p:nvPr>
        </p:nvSpPr>
        <p:spPr>
          <a:xfrm>
            <a:off x="1524000" y="2482813"/>
            <a:ext cx="9144000" cy="2387600"/>
          </a:xfrm>
        </p:spPr>
        <p:txBody>
          <a:bodyPr/>
          <a:lstStyle/>
          <a:p>
            <a:r>
              <a:rPr lang="en-US" dirty="0">
                <a:solidFill>
                  <a:schemeClr val="tx2">
                    <a:lumMod val="75000"/>
                    <a:lumOff val="25000"/>
                  </a:schemeClr>
                </a:solidFill>
              </a:rPr>
              <a:t>General CE Information</a:t>
            </a:r>
          </a:p>
        </p:txBody>
      </p:sp>
      <p:pic>
        <p:nvPicPr>
          <p:cNvPr id="5" name="Picture 4" descr="A blue and white logo&#10;&#10;Description automatically generated">
            <a:extLst>
              <a:ext uri="{FF2B5EF4-FFF2-40B4-BE49-F238E27FC236}">
                <a16:creationId xmlns:a16="http://schemas.microsoft.com/office/drawing/2014/main" id="{99673919-1629-28B3-CE40-81A0056F0A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08476" y="134112"/>
            <a:ext cx="4575048" cy="2395728"/>
          </a:xfrm>
          <a:prstGeom prst="rect">
            <a:avLst/>
          </a:prstGeom>
        </p:spPr>
      </p:pic>
    </p:spTree>
    <p:extLst>
      <p:ext uri="{BB962C8B-B14F-4D97-AF65-F5344CB8AC3E}">
        <p14:creationId xmlns:p14="http://schemas.microsoft.com/office/powerpoint/2010/main" val="3389478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32A7C-E488-CAD4-A875-A7B7B49D6794}"/>
              </a:ext>
            </a:extLst>
          </p:cNvPr>
          <p:cNvSpPr>
            <a:spLocks noGrp="1"/>
          </p:cNvSpPr>
          <p:nvPr>
            <p:ph type="title"/>
          </p:nvPr>
        </p:nvSpPr>
        <p:spPr/>
        <p:txBody>
          <a:bodyPr/>
          <a:lstStyle/>
          <a:p>
            <a:r>
              <a:rPr lang="en-US" dirty="0">
                <a:solidFill>
                  <a:schemeClr val="tx2">
                    <a:lumMod val="75000"/>
                    <a:lumOff val="25000"/>
                  </a:schemeClr>
                </a:solidFill>
              </a:rPr>
              <a:t>Accreditation Statement</a:t>
            </a:r>
          </a:p>
        </p:txBody>
      </p:sp>
      <p:sp>
        <p:nvSpPr>
          <p:cNvPr id="3" name="Content Placeholder 2">
            <a:extLst>
              <a:ext uri="{FF2B5EF4-FFF2-40B4-BE49-F238E27FC236}">
                <a16:creationId xmlns:a16="http://schemas.microsoft.com/office/drawing/2014/main" id="{3764A2CC-21B6-A35B-C641-31C68B050D56}"/>
              </a:ext>
            </a:extLst>
          </p:cNvPr>
          <p:cNvSpPr>
            <a:spLocks noGrp="1"/>
          </p:cNvSpPr>
          <p:nvPr>
            <p:ph idx="1"/>
          </p:nvPr>
        </p:nvSpPr>
        <p:spPr/>
        <p:txBody>
          <a:bodyPr/>
          <a:lstStyle/>
          <a:p>
            <a:pPr marL="0" indent="0">
              <a:buNone/>
            </a:pPr>
            <a:endParaRPr lang="en-US" dirty="0"/>
          </a:p>
          <a:p>
            <a:pPr marL="0" indent="0">
              <a:buNone/>
            </a:pPr>
            <a:endParaRPr lang="en-US" dirty="0"/>
          </a:p>
          <a:p>
            <a:pPr marL="1828800" lvl="4" indent="0">
              <a:buNone/>
            </a:pPr>
            <a:r>
              <a:rPr lang="en-US" sz="2800" dirty="0"/>
              <a:t>In support of improving patient care, the National Home Infusion Association (NHIA) is jointly accredited by the Accreditation Council for Continuing Medical Education (ACCME), the Accreditation Council for Pharmacy Education (ACPE), and the American Nurses Credentialing Center (ANCC), to provide continuing education for the healthcare team.</a:t>
            </a:r>
          </a:p>
        </p:txBody>
      </p:sp>
      <p:pic>
        <p:nvPicPr>
          <p:cNvPr id="11" name="Picture 10" descr="A logo for a company&#10;&#10;Description automatically generated">
            <a:extLst>
              <a:ext uri="{FF2B5EF4-FFF2-40B4-BE49-F238E27FC236}">
                <a16:creationId xmlns:a16="http://schemas.microsoft.com/office/drawing/2014/main" id="{1BF5D0AB-97AD-0226-AAEE-B7B088C6174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3484717"/>
            <a:ext cx="1797663" cy="1235012"/>
          </a:xfrm>
          <a:prstGeom prst="rect">
            <a:avLst/>
          </a:prstGeom>
        </p:spPr>
      </p:pic>
    </p:spTree>
    <p:extLst>
      <p:ext uri="{BB962C8B-B14F-4D97-AF65-F5344CB8AC3E}">
        <p14:creationId xmlns:p14="http://schemas.microsoft.com/office/powerpoint/2010/main" val="2465211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505E1-EBED-6BC7-4C23-45E6416F68AF}"/>
              </a:ext>
            </a:extLst>
          </p:cNvPr>
          <p:cNvSpPr>
            <a:spLocks noGrp="1"/>
          </p:cNvSpPr>
          <p:nvPr>
            <p:ph type="title"/>
          </p:nvPr>
        </p:nvSpPr>
        <p:spPr/>
        <p:txBody>
          <a:bodyPr>
            <a:normAutofit/>
          </a:bodyPr>
          <a:lstStyle/>
          <a:p>
            <a:r>
              <a:rPr lang="en-US" sz="3600" dirty="0">
                <a:solidFill>
                  <a:schemeClr val="tx2">
                    <a:lumMod val="75000"/>
                    <a:lumOff val="25000"/>
                  </a:schemeClr>
                </a:solidFill>
              </a:rPr>
              <a:t>Credit Designations</a:t>
            </a:r>
          </a:p>
        </p:txBody>
      </p:sp>
      <p:sp>
        <p:nvSpPr>
          <p:cNvPr id="3" name="Content Placeholder 2">
            <a:extLst>
              <a:ext uri="{FF2B5EF4-FFF2-40B4-BE49-F238E27FC236}">
                <a16:creationId xmlns:a16="http://schemas.microsoft.com/office/drawing/2014/main" id="{144E0E91-33BF-3AC5-D459-9173EAFC44B9}"/>
              </a:ext>
            </a:extLst>
          </p:cNvPr>
          <p:cNvSpPr>
            <a:spLocks noGrp="1"/>
          </p:cNvSpPr>
          <p:nvPr>
            <p:ph idx="1"/>
          </p:nvPr>
        </p:nvSpPr>
        <p:spPr/>
        <p:txBody>
          <a:bodyPr/>
          <a:lstStyle/>
          <a:p>
            <a:pPr marL="1371600" lvl="3" indent="0">
              <a:buNone/>
            </a:pPr>
            <a:r>
              <a:rPr lang="en-US" sz="2800" dirty="0">
                <a:solidFill>
                  <a:srgbClr val="000000"/>
                </a:solidFill>
                <a:effectLst/>
                <a:ea typeface="Times New Roman" panose="02020603050405020304" pitchFamily="18" charset="0"/>
                <a:cs typeface="Calibri Light" panose="020F0302020204030204" pitchFamily="34" charset="0"/>
              </a:rPr>
              <a:t>This activity was planned by and for the healthcare team, and learners will receive Interprofessional Continuing Education (IPCE) credit for learning and change.</a:t>
            </a:r>
            <a:endParaRPr lang="en-US" sz="2800" dirty="0">
              <a:effectLst/>
              <a:ea typeface="Calibri" panose="020F0502020204030204" pitchFamily="34" charset="0"/>
              <a:cs typeface="Times New Roman" panose="02020603050405020304" pitchFamily="18" charset="0"/>
            </a:endParaRPr>
          </a:p>
          <a:p>
            <a:pPr marL="0" indent="0">
              <a:buNone/>
            </a:pPr>
            <a:endParaRPr lang="en-US" dirty="0"/>
          </a:p>
        </p:txBody>
      </p:sp>
      <p:pic>
        <p:nvPicPr>
          <p:cNvPr id="5" name="Picture 4">
            <a:extLst>
              <a:ext uri="{FF2B5EF4-FFF2-40B4-BE49-F238E27FC236}">
                <a16:creationId xmlns:a16="http://schemas.microsoft.com/office/drawing/2014/main" id="{53EC6D15-8E53-8ADA-105F-A4EC8D38111A}"/>
              </a:ext>
            </a:extLst>
          </p:cNvPr>
          <p:cNvPicPr>
            <a:picLocks noChangeAspect="1"/>
          </p:cNvPicPr>
          <p:nvPr/>
        </p:nvPicPr>
        <p:blipFill>
          <a:blip r:embed="rId2"/>
          <a:stretch>
            <a:fillRect/>
          </a:stretch>
        </p:blipFill>
        <p:spPr>
          <a:xfrm>
            <a:off x="764981" y="1763267"/>
            <a:ext cx="1388715" cy="1019058"/>
          </a:xfrm>
          <a:prstGeom prst="rect">
            <a:avLst/>
          </a:prstGeom>
        </p:spPr>
      </p:pic>
      <p:pic>
        <p:nvPicPr>
          <p:cNvPr id="6" name="Picture 5">
            <a:extLst>
              <a:ext uri="{FF2B5EF4-FFF2-40B4-BE49-F238E27FC236}">
                <a16:creationId xmlns:a16="http://schemas.microsoft.com/office/drawing/2014/main" id="{AD142D94-1A00-9FEC-0EE7-719B9301273D}"/>
              </a:ext>
            </a:extLst>
          </p:cNvPr>
          <p:cNvPicPr>
            <a:picLocks noChangeAspect="1"/>
          </p:cNvPicPr>
          <p:nvPr/>
        </p:nvPicPr>
        <p:blipFill>
          <a:blip r:embed="rId3"/>
          <a:stretch>
            <a:fillRect/>
          </a:stretch>
        </p:blipFill>
        <p:spPr>
          <a:xfrm>
            <a:off x="838200" y="4596317"/>
            <a:ext cx="2125661" cy="1408677"/>
          </a:xfrm>
          <a:prstGeom prst="rect">
            <a:avLst/>
          </a:prstGeom>
        </p:spPr>
      </p:pic>
      <p:pic>
        <p:nvPicPr>
          <p:cNvPr id="8" name="Picture 7">
            <a:extLst>
              <a:ext uri="{FF2B5EF4-FFF2-40B4-BE49-F238E27FC236}">
                <a16:creationId xmlns:a16="http://schemas.microsoft.com/office/drawing/2014/main" id="{AAE99AB8-2F16-DA22-BB44-C429241F63A4}"/>
              </a:ext>
            </a:extLst>
          </p:cNvPr>
          <p:cNvPicPr>
            <a:picLocks noChangeAspect="1"/>
          </p:cNvPicPr>
          <p:nvPr/>
        </p:nvPicPr>
        <p:blipFill>
          <a:blip r:embed="rId4"/>
          <a:stretch>
            <a:fillRect/>
          </a:stretch>
        </p:blipFill>
        <p:spPr>
          <a:xfrm>
            <a:off x="8363434" y="4785997"/>
            <a:ext cx="2843339" cy="1218997"/>
          </a:xfrm>
          <a:prstGeom prst="rect">
            <a:avLst/>
          </a:prstGeom>
        </p:spPr>
      </p:pic>
      <p:graphicFrame>
        <p:nvGraphicFramePr>
          <p:cNvPr id="4" name="Table 3">
            <a:extLst>
              <a:ext uri="{FF2B5EF4-FFF2-40B4-BE49-F238E27FC236}">
                <a16:creationId xmlns:a16="http://schemas.microsoft.com/office/drawing/2014/main" id="{D1D1EAA0-933C-948A-768B-0D646F1CA9E0}"/>
              </a:ext>
            </a:extLst>
          </p:cNvPr>
          <p:cNvGraphicFramePr>
            <a:graphicFrameLocks noGrp="1"/>
          </p:cNvGraphicFramePr>
          <p:nvPr>
            <p:extLst>
              <p:ext uri="{D42A27DB-BD31-4B8C-83A1-F6EECF244321}">
                <p14:modId xmlns:p14="http://schemas.microsoft.com/office/powerpoint/2010/main" val="2116894936"/>
              </p:ext>
            </p:extLst>
          </p:nvPr>
        </p:nvGraphicFramePr>
        <p:xfrm>
          <a:off x="2317687" y="3326068"/>
          <a:ext cx="7899400" cy="952500"/>
        </p:xfrm>
        <a:graphic>
          <a:graphicData uri="http://schemas.openxmlformats.org/drawingml/2006/table">
            <a:tbl>
              <a:tblPr>
                <a:tableStyleId>{5C22544A-7EE6-4342-B048-85BDC9FD1C3A}</a:tableStyleId>
              </a:tblPr>
              <a:tblGrid>
                <a:gridCol w="7251700">
                  <a:extLst>
                    <a:ext uri="{9D8B030D-6E8A-4147-A177-3AD203B41FA5}">
                      <a16:colId xmlns:a16="http://schemas.microsoft.com/office/drawing/2014/main" val="3383109981"/>
                    </a:ext>
                  </a:extLst>
                </a:gridCol>
                <a:gridCol w="647700">
                  <a:extLst>
                    <a:ext uri="{9D8B030D-6E8A-4147-A177-3AD203B41FA5}">
                      <a16:colId xmlns:a16="http://schemas.microsoft.com/office/drawing/2014/main" val="3902082564"/>
                    </a:ext>
                  </a:extLst>
                </a:gridCol>
              </a:tblGrid>
              <a:tr h="238125">
                <a:tc>
                  <a:txBody>
                    <a:bodyPr/>
                    <a:lstStyle/>
                    <a:p>
                      <a:pPr algn="l" fontAlgn="b">
                        <a:buNone/>
                      </a:pPr>
                      <a:r>
                        <a:rPr lang="en-US" sz="1400" b="1" u="none" strike="noStrike" dirty="0">
                          <a:effectLst/>
                        </a:rPr>
                        <a:t>Webinar Title</a:t>
                      </a:r>
                      <a:endParaRPr lang="en-US" sz="1400" b="1" i="0" u="none" strike="noStrike" dirty="0">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b="1" u="none" strike="noStrike" dirty="0">
                          <a:effectLst/>
                        </a:rPr>
                        <a:t>CE </a:t>
                      </a:r>
                      <a:r>
                        <a:rPr lang="en-US" sz="1400" b="1" u="none" strike="noStrike" dirty="0" err="1">
                          <a:effectLst/>
                        </a:rPr>
                        <a:t>Hrs</a:t>
                      </a:r>
                      <a:endParaRPr lang="en-US" sz="1400" b="1"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3301235713"/>
                  </a:ext>
                </a:extLst>
              </a:tr>
              <a:tr h="238125">
                <a:tc>
                  <a:txBody>
                    <a:bodyPr/>
                    <a:lstStyle/>
                    <a:p>
                      <a:pPr algn="l" fontAlgn="b">
                        <a:buNone/>
                      </a:pPr>
                      <a:r>
                        <a:rPr lang="en-US" sz="1400" u="none" strike="noStrike">
                          <a:effectLst/>
                        </a:rPr>
                        <a:t>Operation Ignite: Differences Between Claim Denials and Rejections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0.25</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4207887667"/>
                  </a:ext>
                </a:extLst>
              </a:tr>
              <a:tr h="238125">
                <a:tc>
                  <a:txBody>
                    <a:bodyPr/>
                    <a:lstStyle/>
                    <a:p>
                      <a:pPr algn="l" fontAlgn="b">
                        <a:buNone/>
                      </a:pPr>
                      <a:r>
                        <a:rPr lang="en-US" sz="1400" u="none" strike="noStrike">
                          <a:effectLst/>
                        </a:rPr>
                        <a:t>Operations Elevation: Understanding Payment Delays in Infusion Operations </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a:effectLst/>
                        </a:rPr>
                        <a:t>0.50</a:t>
                      </a:r>
                      <a:endParaRPr lang="en-US" sz="1400" b="0" i="0" u="none" strike="noStrike">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429008254"/>
                  </a:ext>
                </a:extLst>
              </a:tr>
              <a:tr h="238125">
                <a:tc>
                  <a:txBody>
                    <a:bodyPr/>
                    <a:lstStyle/>
                    <a:p>
                      <a:pPr algn="l" fontAlgn="b">
                        <a:buNone/>
                      </a:pPr>
                      <a:r>
                        <a:rPr lang="en-US" sz="1400" u="none" strike="noStrike">
                          <a:effectLst/>
                        </a:rPr>
                        <a:t>Operation Ignite: Use of Metrics to Identify and Resolve Revenue Barriers</a:t>
                      </a:r>
                      <a:endParaRPr lang="en-US" sz="1400" b="0" i="0" u="none" strike="noStrike">
                        <a:solidFill>
                          <a:srgbClr val="000000"/>
                        </a:solidFill>
                        <a:effectLst/>
                        <a:latin typeface="Aptos" panose="020B0004020202020204" pitchFamily="34" charset="0"/>
                      </a:endParaRPr>
                    </a:p>
                  </a:txBody>
                  <a:tcPr marL="9525" marR="9525" marT="9525" marB="0" anchor="b"/>
                </a:tc>
                <a:tc>
                  <a:txBody>
                    <a:bodyPr/>
                    <a:lstStyle/>
                    <a:p>
                      <a:pPr algn="ctr" fontAlgn="b">
                        <a:buNone/>
                      </a:pPr>
                      <a:r>
                        <a:rPr lang="en-US" sz="1400" u="none" strike="noStrike" dirty="0">
                          <a:effectLst/>
                        </a:rPr>
                        <a:t>0.25</a:t>
                      </a:r>
                      <a:endParaRPr lang="en-US" sz="1400" b="0" i="0" u="none" strike="noStrike" dirty="0">
                        <a:solidFill>
                          <a:srgbClr val="000000"/>
                        </a:solidFill>
                        <a:effectLst/>
                        <a:latin typeface="Aptos" panose="020B0004020202020204" pitchFamily="34" charset="0"/>
                      </a:endParaRPr>
                    </a:p>
                  </a:txBody>
                  <a:tcPr marL="9525" marR="9525" marT="9525" marB="0" anchor="b"/>
                </a:tc>
                <a:extLst>
                  <a:ext uri="{0D108BD9-81ED-4DB2-BD59-A6C34878D82A}">
                    <a16:rowId xmlns:a16="http://schemas.microsoft.com/office/drawing/2014/main" val="2956019385"/>
                  </a:ext>
                </a:extLst>
              </a:tr>
            </a:tbl>
          </a:graphicData>
        </a:graphic>
      </p:graphicFrame>
      <p:pic>
        <p:nvPicPr>
          <p:cNvPr id="9" name="Picture 8">
            <a:extLst>
              <a:ext uri="{FF2B5EF4-FFF2-40B4-BE49-F238E27FC236}">
                <a16:creationId xmlns:a16="http://schemas.microsoft.com/office/drawing/2014/main" id="{46786D31-C162-96B9-DC76-AB6035DE2E5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3192" y="4838282"/>
            <a:ext cx="2557462" cy="1114425"/>
          </a:xfrm>
          <a:prstGeom prst="rect">
            <a:avLst/>
          </a:prstGeom>
        </p:spPr>
      </p:pic>
    </p:spTree>
    <p:extLst>
      <p:ext uri="{BB962C8B-B14F-4D97-AF65-F5344CB8AC3E}">
        <p14:creationId xmlns:p14="http://schemas.microsoft.com/office/powerpoint/2010/main" val="35651254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6A5EDB-1B8A-44F2-160D-AE0C7D4CE60C}"/>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Operation Ignite: Differences Between Claim Denials and Rejections </a:t>
            </a:r>
          </a:p>
        </p:txBody>
      </p:sp>
      <p:sp>
        <p:nvSpPr>
          <p:cNvPr id="3" name="Content Placeholder 2">
            <a:extLst>
              <a:ext uri="{FF2B5EF4-FFF2-40B4-BE49-F238E27FC236}">
                <a16:creationId xmlns:a16="http://schemas.microsoft.com/office/drawing/2014/main" id="{115A6905-D76D-1C99-4A43-B3288F50EE28}"/>
              </a:ext>
            </a:extLst>
          </p:cNvPr>
          <p:cNvSpPr>
            <a:spLocks noGrp="1"/>
          </p:cNvSpPr>
          <p:nvPr>
            <p:ph idx="1"/>
          </p:nvPr>
        </p:nvSpPr>
        <p:spPr>
          <a:xfrm>
            <a:off x="838200" y="1520982"/>
            <a:ext cx="10515600" cy="4655981"/>
          </a:xfrm>
        </p:spPr>
        <p:txBody>
          <a:bodyPr>
            <a:normAutofit/>
          </a:bodyPr>
          <a:lstStyle/>
          <a:p>
            <a:r>
              <a:rPr lang="en-US" sz="1800" b="1" u="sng" dirty="0"/>
              <a:t>PURPOSE</a:t>
            </a:r>
            <a:r>
              <a:rPr lang="en-US" sz="1800" dirty="0"/>
              <a:t>:  Before diving into the core session, this focused discussion will clarify the critical distinctions between claim denials and rejections—two terms often used interchangeably but with very different operational and financial implications. Attendees will learn how to identify the root causes of each, understand their impact on reimbursement timelines, and apply best practices for timely and accurate resolution.</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endParaRPr lang="en-US" dirty="0"/>
          </a:p>
        </p:txBody>
      </p:sp>
    </p:spTree>
    <p:extLst>
      <p:ext uri="{BB962C8B-B14F-4D97-AF65-F5344CB8AC3E}">
        <p14:creationId xmlns:p14="http://schemas.microsoft.com/office/powerpoint/2010/main" val="22012716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B1D84-E6C5-84B8-234E-2651CA9702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630AA-4917-5114-B2F1-78C9E8C1BBF5}"/>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Operations Elevation: Understanding Payment Delays in Infusion Operations</a:t>
            </a:r>
          </a:p>
        </p:txBody>
      </p:sp>
      <p:sp>
        <p:nvSpPr>
          <p:cNvPr id="3" name="Content Placeholder 2">
            <a:extLst>
              <a:ext uri="{FF2B5EF4-FFF2-40B4-BE49-F238E27FC236}">
                <a16:creationId xmlns:a16="http://schemas.microsoft.com/office/drawing/2014/main" id="{60A5A966-D9D1-8CA8-9BBA-6236D2D882D2}"/>
              </a:ext>
            </a:extLst>
          </p:cNvPr>
          <p:cNvSpPr>
            <a:spLocks noGrp="1"/>
          </p:cNvSpPr>
          <p:nvPr>
            <p:ph idx="1"/>
          </p:nvPr>
        </p:nvSpPr>
        <p:spPr>
          <a:xfrm>
            <a:off x="838200" y="1439501"/>
            <a:ext cx="10515600" cy="4737462"/>
          </a:xfrm>
        </p:spPr>
        <p:txBody>
          <a:bodyPr>
            <a:normAutofit/>
          </a:bodyPr>
          <a:lstStyle/>
          <a:p>
            <a:r>
              <a:rPr lang="en-US" sz="1800" b="1" u="sng" dirty="0"/>
              <a:t>PURPOSE</a:t>
            </a:r>
            <a:r>
              <a:rPr lang="en-US" sz="1800" dirty="0"/>
              <a:t>: Attendees will gain insight into the most common causes of payment delays in home and alternate site infusion operations. The session will explore where breakdowns most often occur—from authorization to claim submission to payer follow-up—and provide practical strategies to minimize these interruptions and improve overall revenue performance.</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endParaRPr lang="en-US" dirty="0"/>
          </a:p>
        </p:txBody>
      </p:sp>
    </p:spTree>
    <p:extLst>
      <p:ext uri="{BB962C8B-B14F-4D97-AF65-F5344CB8AC3E}">
        <p14:creationId xmlns:p14="http://schemas.microsoft.com/office/powerpoint/2010/main" val="10611652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BE9FFF-9684-6AD3-6A00-B2A27C5CEFA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203058-E76F-A6AF-D745-DB437233D49A}"/>
              </a:ext>
            </a:extLst>
          </p:cNvPr>
          <p:cNvSpPr>
            <a:spLocks noGrp="1"/>
          </p:cNvSpPr>
          <p:nvPr>
            <p:ph type="title"/>
          </p:nvPr>
        </p:nvSpPr>
        <p:spPr>
          <a:xfrm>
            <a:off x="838200" y="365125"/>
            <a:ext cx="10515600" cy="784665"/>
          </a:xfrm>
        </p:spPr>
        <p:txBody>
          <a:bodyPr>
            <a:normAutofit fontScale="90000"/>
          </a:bodyPr>
          <a:lstStyle/>
          <a:p>
            <a:r>
              <a:rPr lang="en-US" sz="3200" dirty="0">
                <a:solidFill>
                  <a:schemeClr val="tx2">
                    <a:lumMod val="75000"/>
                    <a:lumOff val="25000"/>
                  </a:schemeClr>
                </a:solidFill>
              </a:rPr>
              <a:t>Overview, Target Audience, and Learning Objectives: Operation Ignite: Use of Metrics to Identify and Resolve Revenue Barriers </a:t>
            </a:r>
          </a:p>
        </p:txBody>
      </p:sp>
      <p:sp>
        <p:nvSpPr>
          <p:cNvPr id="3" name="Content Placeholder 2">
            <a:extLst>
              <a:ext uri="{FF2B5EF4-FFF2-40B4-BE49-F238E27FC236}">
                <a16:creationId xmlns:a16="http://schemas.microsoft.com/office/drawing/2014/main" id="{3B1BA5C3-C3AA-8B59-9468-03A41AE88843}"/>
              </a:ext>
            </a:extLst>
          </p:cNvPr>
          <p:cNvSpPr>
            <a:spLocks noGrp="1"/>
          </p:cNvSpPr>
          <p:nvPr>
            <p:ph idx="1"/>
          </p:nvPr>
        </p:nvSpPr>
        <p:spPr>
          <a:xfrm>
            <a:off x="838200" y="1448554"/>
            <a:ext cx="10515600" cy="4728409"/>
          </a:xfrm>
        </p:spPr>
        <p:txBody>
          <a:bodyPr>
            <a:normAutofit/>
          </a:bodyPr>
          <a:lstStyle/>
          <a:p>
            <a:r>
              <a:rPr lang="en-US" sz="1800" b="1" u="sng" dirty="0"/>
              <a:t>PURPOSE</a:t>
            </a:r>
            <a:r>
              <a:rPr lang="en-US" sz="1800" dirty="0"/>
              <a:t>: This follow-up session will demonstrate how to leverage key operational and financial metrics to pinpoint revenue barriers and track performance improvements. Participants will explore how data-driven dashboards and trend analysis can reveal underlying issues in billing flow, payer response, and collections—helping teams transition from reactive troubleshooting to proactive revenue management.</a:t>
            </a:r>
          </a:p>
          <a:p>
            <a:endParaRPr lang="en-US" sz="1800" b="1" u="sng" dirty="0"/>
          </a:p>
          <a:p>
            <a:r>
              <a:rPr lang="en-US" sz="1800" b="1" u="sng" dirty="0"/>
              <a:t>TARGET AUDIENCE</a:t>
            </a:r>
            <a:r>
              <a:rPr lang="en-US" sz="1800" dirty="0"/>
              <a:t>:  The professional audience for which this CE activity has been designed includes Pharmacists, Pharmacy Technicians, Nurses, Dietitians and other non-clinical infusion providers. </a:t>
            </a:r>
          </a:p>
          <a:p>
            <a:endParaRPr lang="en-US" sz="1800" dirty="0"/>
          </a:p>
          <a:p>
            <a:r>
              <a:rPr lang="en-US" sz="1800" b="1" u="sng" dirty="0"/>
              <a:t>LEARNING OBJECTIVES</a:t>
            </a:r>
            <a:r>
              <a:rPr lang="en-US" sz="1800" dirty="0"/>
              <a:t>:  The learning objectives for this activity are as follows:</a:t>
            </a:r>
          </a:p>
          <a:p>
            <a:endParaRPr lang="en-US" dirty="0"/>
          </a:p>
        </p:txBody>
      </p:sp>
    </p:spTree>
    <p:extLst>
      <p:ext uri="{BB962C8B-B14F-4D97-AF65-F5344CB8AC3E}">
        <p14:creationId xmlns:p14="http://schemas.microsoft.com/office/powerpoint/2010/main" val="8805238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940AE-E746-0DD5-4DE6-A135F46AB9A4}"/>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a:t>
            </a:r>
          </a:p>
        </p:txBody>
      </p:sp>
      <p:sp>
        <p:nvSpPr>
          <p:cNvPr id="3" name="Content Placeholder 2">
            <a:extLst>
              <a:ext uri="{FF2B5EF4-FFF2-40B4-BE49-F238E27FC236}">
                <a16:creationId xmlns:a16="http://schemas.microsoft.com/office/drawing/2014/main" id="{D6A4DAD1-6155-A3C9-334D-BC5BEF7D9DD7}"/>
              </a:ext>
            </a:extLst>
          </p:cNvPr>
          <p:cNvSpPr>
            <a:spLocks noGrp="1"/>
          </p:cNvSpPr>
          <p:nvPr>
            <p:ph idx="1"/>
          </p:nvPr>
        </p:nvSpPr>
        <p:spPr/>
        <p:txBody>
          <a:bodyPr/>
          <a:lstStyle/>
          <a:p>
            <a:pPr marL="0" indent="0">
              <a:lnSpc>
                <a:spcPct val="150000"/>
              </a:lnSpc>
              <a:buNone/>
            </a:pPr>
            <a:r>
              <a:rPr lang="en-US" dirty="0"/>
              <a:t>As an accredited provider of continuing education for the healthcare team, NHIA collects disclosure of financial relationships with all ineligible companies, which include manufacturers of drugs, medical equipment, and other products related to patient care. All relevant financial relationships have been mitigated prior to the start of this activity.</a:t>
            </a:r>
          </a:p>
          <a:p>
            <a:pPr marL="0" indent="0">
              <a:buNone/>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069566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95A43-6551-A225-86DD-0BC664A3E3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1ABAE-13F1-681D-B26C-7F716E7B0F6B}"/>
              </a:ext>
            </a:extLst>
          </p:cNvPr>
          <p:cNvSpPr>
            <a:spLocks noGrp="1"/>
          </p:cNvSpPr>
          <p:nvPr>
            <p:ph type="title"/>
          </p:nvPr>
        </p:nvSpPr>
        <p:spPr/>
        <p:txBody>
          <a:bodyPr/>
          <a:lstStyle/>
          <a:p>
            <a:r>
              <a:rPr lang="en-US" dirty="0">
                <a:solidFill>
                  <a:schemeClr val="tx2">
                    <a:lumMod val="75000"/>
                    <a:lumOff val="25000"/>
                  </a:schemeClr>
                </a:solidFill>
              </a:rPr>
              <a:t>Disclosure of Relevant Financial Relationships (continued)</a:t>
            </a:r>
          </a:p>
        </p:txBody>
      </p:sp>
      <p:sp>
        <p:nvSpPr>
          <p:cNvPr id="3" name="Content Placeholder 2">
            <a:extLst>
              <a:ext uri="{FF2B5EF4-FFF2-40B4-BE49-F238E27FC236}">
                <a16:creationId xmlns:a16="http://schemas.microsoft.com/office/drawing/2014/main" id="{01FB0E46-00ED-B853-7FB2-B5A50AC65B05}"/>
              </a:ext>
            </a:extLst>
          </p:cNvPr>
          <p:cNvSpPr>
            <a:spLocks noGrp="1"/>
          </p:cNvSpPr>
          <p:nvPr>
            <p:ph idx="1"/>
          </p:nvPr>
        </p:nvSpPr>
        <p:spPr/>
        <p:txBody>
          <a:bodyPr>
            <a:normAutofit/>
          </a:bodyPr>
          <a:lstStyle/>
          <a:p>
            <a:pPr marL="0" indent="0">
              <a:buNone/>
            </a:pPr>
            <a:r>
              <a:rPr lang="en-US" sz="2800" dirty="0"/>
              <a:t>The following are the relevant financial relationships from planners, faculty, reviewers, or other persons that affect the content of this activity:</a:t>
            </a:r>
          </a:p>
          <a:p>
            <a:pPr marL="0" indent="0">
              <a:buNone/>
            </a:pPr>
            <a:endParaRPr lang="en-US" sz="2800" dirty="0"/>
          </a:p>
          <a:p>
            <a:r>
              <a:rPr lang="en-US" sz="2800" dirty="0"/>
              <a:t>All persons who affect the content of this webinar have reported no relevant financial relationships.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137008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3e730253-d6d1-421d-925d-4b00e5bb31a5" xsi:nil="true"/>
    <lcf76f155ced4ddcb4097134ff3c332f xmlns="c0fdf5e8-01b1-44a5-bcec-5da022381f8b">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ED0095F04DE2444B1C956E945542AB9" ma:contentTypeVersion="18" ma:contentTypeDescription="Create a new document." ma:contentTypeScope="" ma:versionID="d3abfb435a26e09f06736a25618351ef">
  <xsd:schema xmlns:xsd="http://www.w3.org/2001/XMLSchema" xmlns:xs="http://www.w3.org/2001/XMLSchema" xmlns:p="http://schemas.microsoft.com/office/2006/metadata/properties" xmlns:ns2="c0fdf5e8-01b1-44a5-bcec-5da022381f8b" xmlns:ns3="3e730253-d6d1-421d-925d-4b00e5bb31a5" targetNamespace="http://schemas.microsoft.com/office/2006/metadata/properties" ma:root="true" ma:fieldsID="bd813b562ce9e23c4c521d1bb023b95e" ns2:_="" ns3:_="">
    <xsd:import namespace="c0fdf5e8-01b1-44a5-bcec-5da022381f8b"/>
    <xsd:import namespace="3e730253-d6d1-421d-925d-4b00e5bb31a5"/>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fdf5e8-01b1-44a5-bcec-5da022381f8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1a3c7921-18b4-4818-be58-ef943e0fb78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e730253-d6d1-421d-925d-4b00e5bb31a5"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40102684-6508-4ba0-ad57-060835153793}" ma:internalName="TaxCatchAll" ma:showField="CatchAllData" ma:web="3e730253-d6d1-421d-925d-4b00e5bb31a5">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A4B19DF-21EE-4AF6-A9BE-19F62F2A85CF}">
  <ds:schemaRefs>
    <ds:schemaRef ds:uri="http://schemas.microsoft.com/sharepoint/v3/contenttype/forms"/>
  </ds:schemaRefs>
</ds:datastoreItem>
</file>

<file path=customXml/itemProps2.xml><?xml version="1.0" encoding="utf-8"?>
<ds:datastoreItem xmlns:ds="http://schemas.openxmlformats.org/officeDocument/2006/customXml" ds:itemID="{4E20148E-D8D7-40C7-959D-4871A543A1D7}">
  <ds:schemaRefs>
    <ds:schemaRef ds:uri="http://schemas.microsoft.com/office/2006/metadata/properties"/>
    <ds:schemaRef ds:uri="http://schemas.microsoft.com/office/infopath/2007/PartnerControls"/>
    <ds:schemaRef ds:uri="3e730253-d6d1-421d-925d-4b00e5bb31a5"/>
    <ds:schemaRef ds:uri="c0fdf5e8-01b1-44a5-bcec-5da022381f8b"/>
  </ds:schemaRefs>
</ds:datastoreItem>
</file>

<file path=customXml/itemProps3.xml><?xml version="1.0" encoding="utf-8"?>
<ds:datastoreItem xmlns:ds="http://schemas.openxmlformats.org/officeDocument/2006/customXml" ds:itemID="{77E98457-D3F3-4988-9CC1-0FEBEF8524DD}"/>
</file>

<file path=docProps/app.xml><?xml version="1.0" encoding="utf-8"?>
<Properties xmlns="http://schemas.openxmlformats.org/officeDocument/2006/extended-properties" xmlns:vt="http://schemas.openxmlformats.org/officeDocument/2006/docPropsVTypes">
  <TotalTime>48</TotalTime>
  <Words>598</Words>
  <Application>Microsoft Office PowerPoint</Application>
  <PresentationFormat>Widescreen</PresentationFormat>
  <Paragraphs>40</Paragraphs>
  <Slides>8</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Aptos</vt:lpstr>
      <vt:lpstr>Aptos Display</vt:lpstr>
      <vt:lpstr>Arial</vt:lpstr>
      <vt:lpstr>Calibri</vt:lpstr>
      <vt:lpstr>Times New Roman</vt:lpstr>
      <vt:lpstr>Office Theme</vt:lpstr>
      <vt:lpstr>General CE Information</vt:lpstr>
      <vt:lpstr>Accreditation Statement</vt:lpstr>
      <vt:lpstr>Credit Designations</vt:lpstr>
      <vt:lpstr>Overview, Target Audience, and Learning Objectives: Operation Ignite: Differences Between Claim Denials and Rejections </vt:lpstr>
      <vt:lpstr>Overview, Target Audience, and Learning Objectives: Operations Elevation: Understanding Payment Delays in Infusion Operations</vt:lpstr>
      <vt:lpstr>Overview, Target Audience, and Learning Objectives: Operation Ignite: Use of Metrics to Identify and Resolve Revenue Barriers </vt:lpstr>
      <vt:lpstr>Disclosure of Relevant Financial Relationships</vt:lpstr>
      <vt:lpstr>Disclosure of Relevant Financial Relationships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Steve Passin</dc:creator>
  <cp:lastModifiedBy>Jennifer Lyons</cp:lastModifiedBy>
  <cp:revision>5</cp:revision>
  <dcterms:created xsi:type="dcterms:W3CDTF">2024-11-13T20:54:23Z</dcterms:created>
  <dcterms:modified xsi:type="dcterms:W3CDTF">2026-02-26T20:36:09Z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0x0101006ED0095F04DE2444B1C956E945542AB9</vt:lpwstr>
  </property>
  <property fmtid="{D5CDD505-2E9C-101B-9397-08002B2CF9AE}" pid="3" name="MediaServiceImageTags">
    <vt:lpwstr/>
  </property>
</Properties>
</file>