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BF3D37-9910-43CD-8BA7-E02A72A3292B}" v="1" dt="2026-02-26T20:42:38.9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42:43.478" v="1" actId="1076"/>
      <pc:docMkLst>
        <pc:docMk/>
      </pc:docMkLst>
      <pc:sldChg chg="addSp modSp mod">
        <pc:chgData name="Jennifer Lyons" userId="ff58536e-2db9-4ac8-a964-43e31d416291" providerId="ADAL" clId="{24787826-D830-469E-BBA2-46817BFDAAE6}" dt="2026-02-26T20:42:43.478" v="1" actId="1076"/>
        <pc:sldMkLst>
          <pc:docMk/>
          <pc:sldMk cId="3565125401" sldId="265"/>
        </pc:sldMkLst>
        <pc:picChg chg="add mod">
          <ac:chgData name="Jennifer Lyons" userId="ff58536e-2db9-4ac8-a964-43e31d416291" providerId="ADAL" clId="{24787826-D830-469E-BBA2-46817BFDAAE6}" dt="2026-02-26T20:42:43.478" v="1" actId="1076"/>
          <ac:picMkLst>
            <pc:docMk/>
            <pc:sldMk cId="3565125401" sldId="265"/>
            <ac:picMk id="7" creationId="{CBDE59F1-EB61-E266-F867-7D299F04BDE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764981" y="4487676"/>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536720" y="4677356"/>
            <a:ext cx="2843339" cy="1218997"/>
          </a:xfrm>
          <a:prstGeom prst="rect">
            <a:avLst/>
          </a:prstGeom>
        </p:spPr>
      </p:pic>
      <p:graphicFrame>
        <p:nvGraphicFramePr>
          <p:cNvPr id="4" name="Table 3">
            <a:extLst>
              <a:ext uri="{FF2B5EF4-FFF2-40B4-BE49-F238E27FC236}">
                <a16:creationId xmlns:a16="http://schemas.microsoft.com/office/drawing/2014/main" id="{FDCC8236-070C-DA45-867F-62F51DA82D16}"/>
              </a:ext>
            </a:extLst>
          </p:cNvPr>
          <p:cNvGraphicFramePr>
            <a:graphicFrameLocks noGrp="1"/>
          </p:cNvGraphicFramePr>
          <p:nvPr>
            <p:extLst>
              <p:ext uri="{D42A27DB-BD31-4B8C-83A1-F6EECF244321}">
                <p14:modId xmlns:p14="http://schemas.microsoft.com/office/powerpoint/2010/main" val="628949893"/>
              </p:ext>
            </p:extLst>
          </p:nvPr>
        </p:nvGraphicFramePr>
        <p:xfrm>
          <a:off x="2324100" y="3254566"/>
          <a:ext cx="7543800" cy="952500"/>
        </p:xfrm>
        <a:graphic>
          <a:graphicData uri="http://schemas.openxmlformats.org/drawingml/2006/table">
            <a:tbl>
              <a:tblPr>
                <a:tableStyleId>{5C22544A-7EE6-4342-B048-85BDC9FD1C3A}</a:tableStyleId>
              </a:tblPr>
              <a:tblGrid>
                <a:gridCol w="6896100">
                  <a:extLst>
                    <a:ext uri="{9D8B030D-6E8A-4147-A177-3AD203B41FA5}">
                      <a16:colId xmlns:a16="http://schemas.microsoft.com/office/drawing/2014/main" val="3165522996"/>
                    </a:ext>
                  </a:extLst>
                </a:gridCol>
                <a:gridCol w="647700">
                  <a:extLst>
                    <a:ext uri="{9D8B030D-6E8A-4147-A177-3AD203B41FA5}">
                      <a16:colId xmlns:a16="http://schemas.microsoft.com/office/drawing/2014/main" val="279114329"/>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398681975"/>
                  </a:ext>
                </a:extLst>
              </a:tr>
              <a:tr h="238125">
                <a:tc>
                  <a:txBody>
                    <a:bodyPr/>
                    <a:lstStyle/>
                    <a:p>
                      <a:pPr algn="l" fontAlgn="b">
                        <a:buNone/>
                      </a:pPr>
                      <a:r>
                        <a:rPr lang="en-US" sz="1400" u="none" strike="noStrike">
                          <a:effectLst/>
                        </a:rPr>
                        <a:t>Nurse Bytes: Lead the Way: Mentoring &amp; Precepting with Purpose</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966928983"/>
                  </a:ext>
                </a:extLst>
              </a:tr>
              <a:tr h="238125">
                <a:tc>
                  <a:txBody>
                    <a:bodyPr/>
                    <a:lstStyle/>
                    <a:p>
                      <a:pPr algn="l" fontAlgn="b">
                        <a:buNone/>
                      </a:pPr>
                      <a:r>
                        <a:rPr lang="en-US" sz="1400" u="none" strike="noStrike">
                          <a:effectLst/>
                        </a:rPr>
                        <a:t>Nurse Necessities: Onboarding New Nurses: Covering all the Bases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959575868"/>
                  </a:ext>
                </a:extLst>
              </a:tr>
              <a:tr h="238125">
                <a:tc>
                  <a:txBody>
                    <a:bodyPr/>
                    <a:lstStyle/>
                    <a:p>
                      <a:pPr algn="l" fontAlgn="b">
                        <a:buNone/>
                      </a:pPr>
                      <a:r>
                        <a:rPr lang="en-US" sz="1400" u="none" strike="noStrike">
                          <a:effectLst/>
                        </a:rPr>
                        <a:t>Nurse Bytes: Next-Level Nursing: Cultivating Advanced Skills in Home Infusion Nurses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120196011"/>
                  </a:ext>
                </a:extLst>
              </a:tr>
            </a:tbl>
          </a:graphicData>
        </a:graphic>
      </p:graphicFrame>
      <p:pic>
        <p:nvPicPr>
          <p:cNvPr id="7" name="Picture 6">
            <a:extLst>
              <a:ext uri="{FF2B5EF4-FFF2-40B4-BE49-F238E27FC236}">
                <a16:creationId xmlns:a16="http://schemas.microsoft.com/office/drawing/2014/main" id="{CBDE59F1-EB61-E266-F867-7D299F04BD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8458" y="4782884"/>
            <a:ext cx="2893211" cy="1260729"/>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Bytes: Lead the Way: Mentoring &amp; Precepting with Purpose</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457608"/>
            <a:ext cx="10515600" cy="4719355"/>
          </a:xfrm>
        </p:spPr>
        <p:txBody>
          <a:bodyPr>
            <a:normAutofit/>
          </a:bodyPr>
          <a:lstStyle/>
          <a:p>
            <a:r>
              <a:rPr lang="en-US" sz="1800" b="1" u="sng" dirty="0"/>
              <a:t>PURPOSE</a:t>
            </a:r>
            <a:r>
              <a:rPr lang="en-US" sz="1800" dirty="0"/>
              <a:t>: This session offers practical tips for nurse preceptors and mentors in guiding nurses across all experience levels. Participants will explore strategies to foster clinical confidence, reinforce standards of care, and build meaningful professional relationships that elevate team performance and patient outcomes.</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the differences between preceptors and mentors.</a:t>
            </a:r>
          </a:p>
          <a:p>
            <a:pPr lvl="1"/>
            <a:r>
              <a:rPr lang="en-US" sz="1800" dirty="0"/>
              <a:t>Discuss common tools/training used to equip mentors and preceptors.</a:t>
            </a:r>
          </a:p>
          <a:p>
            <a:pPr lvl="1"/>
            <a:r>
              <a:rPr lang="en-US" sz="1800" dirty="0"/>
              <a:t>Explain how to encourage and recognize mentors, preceptors and mentees in order to create a sustainable cycle.</a:t>
            </a:r>
          </a:p>
          <a:p>
            <a:pPr lvl="1"/>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CCAED-AB58-FBEC-E3DB-BEA23F63F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1ACB29-1ECF-7B69-9320-1A2D884648B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Nurse Necessities: Onboarding New Nurses: Covering all the Bases </a:t>
            </a:r>
          </a:p>
        </p:txBody>
      </p:sp>
      <p:sp>
        <p:nvSpPr>
          <p:cNvPr id="3" name="Content Placeholder 2">
            <a:extLst>
              <a:ext uri="{FF2B5EF4-FFF2-40B4-BE49-F238E27FC236}">
                <a16:creationId xmlns:a16="http://schemas.microsoft.com/office/drawing/2014/main" id="{CD22FCAD-46DD-5B4B-A6F0-614FEF8067AF}"/>
              </a:ext>
            </a:extLst>
          </p:cNvPr>
          <p:cNvSpPr>
            <a:spLocks noGrp="1"/>
          </p:cNvSpPr>
          <p:nvPr>
            <p:ph idx="1"/>
          </p:nvPr>
        </p:nvSpPr>
        <p:spPr>
          <a:xfrm>
            <a:off x="838200" y="1475715"/>
            <a:ext cx="10515600" cy="4701248"/>
          </a:xfrm>
        </p:spPr>
        <p:txBody>
          <a:bodyPr>
            <a:normAutofit/>
          </a:bodyPr>
          <a:lstStyle/>
          <a:p>
            <a:r>
              <a:rPr lang="en-US" sz="1800" b="1" u="sng" dirty="0"/>
              <a:t>PURPOSE</a:t>
            </a:r>
            <a:r>
              <a:rPr lang="en-US" sz="1800" dirty="0"/>
              <a:t>: This session provides nurse leaders a structured approach to onboarding new home infusion nurses, focusing on clinical readiness, safety standards, and patient-centered care. Participants will explore strategies to build confidence, foster connection, and ensure a smooth transition into the field through mentorship and clear expectations.</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the preparation of newly hired nurses prior to orientation.</a:t>
            </a:r>
          </a:p>
          <a:p>
            <a:pPr lvl="1"/>
            <a:r>
              <a:rPr lang="en-US" sz="1800" dirty="0"/>
              <a:t>Discuss orientation planning, to include field shadowing, competency evaluation and continuous communication.</a:t>
            </a:r>
          </a:p>
          <a:p>
            <a:pPr lvl="1"/>
            <a:r>
              <a:rPr lang="en-US" sz="1800" dirty="0"/>
              <a:t>Explain how a well-planned and organized orientation plan contributes to nurse retention.</a:t>
            </a:r>
          </a:p>
          <a:p>
            <a:endParaRPr lang="en-US" dirty="0"/>
          </a:p>
        </p:txBody>
      </p:sp>
    </p:spTree>
    <p:extLst>
      <p:ext uri="{BB962C8B-B14F-4D97-AF65-F5344CB8AC3E}">
        <p14:creationId xmlns:p14="http://schemas.microsoft.com/office/powerpoint/2010/main" val="807425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45501-6EF1-CE89-7162-61948A06F9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16565B-2AA9-8085-C672-853527CF85D8}"/>
              </a:ext>
            </a:extLst>
          </p:cNvPr>
          <p:cNvSpPr>
            <a:spLocks noGrp="1"/>
          </p:cNvSpPr>
          <p:nvPr>
            <p:ph type="title"/>
          </p:nvPr>
        </p:nvSpPr>
        <p:spPr>
          <a:xfrm>
            <a:off x="838200" y="365125"/>
            <a:ext cx="10515600" cy="1309766"/>
          </a:xfrm>
        </p:spPr>
        <p:txBody>
          <a:bodyPr>
            <a:normAutofit fontScale="90000"/>
          </a:bodyPr>
          <a:lstStyle/>
          <a:p>
            <a:r>
              <a:rPr lang="en-US" sz="3200" dirty="0">
                <a:solidFill>
                  <a:schemeClr val="tx2">
                    <a:lumMod val="75000"/>
                    <a:lumOff val="25000"/>
                  </a:schemeClr>
                </a:solidFill>
              </a:rPr>
              <a:t>Overview, Target Audience, and Learning Objectives: Nurse Bytes: Next-Level Nursing: Cultivating Advanced Skills in Home Infusion Nurses </a:t>
            </a:r>
          </a:p>
        </p:txBody>
      </p:sp>
      <p:sp>
        <p:nvSpPr>
          <p:cNvPr id="3" name="Content Placeholder 2">
            <a:extLst>
              <a:ext uri="{FF2B5EF4-FFF2-40B4-BE49-F238E27FC236}">
                <a16:creationId xmlns:a16="http://schemas.microsoft.com/office/drawing/2014/main" id="{724FEDCE-7178-9A60-6B3C-FE895F800A64}"/>
              </a:ext>
            </a:extLst>
          </p:cNvPr>
          <p:cNvSpPr>
            <a:spLocks noGrp="1"/>
          </p:cNvSpPr>
          <p:nvPr>
            <p:ph idx="1"/>
          </p:nvPr>
        </p:nvSpPr>
        <p:spPr/>
        <p:txBody>
          <a:bodyPr>
            <a:normAutofit lnSpcReduction="10000"/>
          </a:bodyPr>
          <a:lstStyle/>
          <a:p>
            <a:r>
              <a:rPr lang="en-US" sz="1800" b="1" u="sng" dirty="0"/>
              <a:t>PURPOSE</a:t>
            </a:r>
            <a:r>
              <a:rPr lang="en-US" sz="1800" dirty="0"/>
              <a:t>: This session equips home infusion nurse leaders with strategies to foster advanced clinical and critical thinking skills among their nursing staff, driving excellence in patient care. Participants will explore coaching techniques, competency mapping, and growth pathways that empower nurses to grow.</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pPr lvl="1"/>
            <a:r>
              <a:rPr lang="en-US" sz="1800" dirty="0"/>
              <a:t>Describe how cultivating advanced skills in home infusion nurse leaders to safe, effective and patient-centered care in increasingly complex home environments.</a:t>
            </a:r>
          </a:p>
          <a:p>
            <a:pPr lvl="1"/>
            <a:r>
              <a:rPr lang="en-US" sz="1800" dirty="0"/>
              <a:t>Discuss advanced skills to include Vascular Access mastery, complex infusion therapies, documentation and patient education.</a:t>
            </a:r>
          </a:p>
          <a:p>
            <a:pPr lvl="1"/>
            <a:r>
              <a:rPr lang="en-US" sz="1800" dirty="0"/>
              <a:t>Explain how opportunities for advanced certification programs, continuing education and mentorship and preceptorship will enhance nursing retention.</a:t>
            </a:r>
          </a:p>
          <a:p>
            <a:pPr marL="457200" lvl="1" indent="0">
              <a:buNone/>
            </a:pPr>
            <a:endParaRPr lang="en-US" sz="1400" dirty="0"/>
          </a:p>
          <a:p>
            <a:pPr lvl="1"/>
            <a:endParaRPr lang="en-US" sz="1400" dirty="0"/>
          </a:p>
          <a:p>
            <a:endParaRPr lang="en-US" dirty="0"/>
          </a:p>
        </p:txBody>
      </p:sp>
    </p:spTree>
    <p:extLst>
      <p:ext uri="{BB962C8B-B14F-4D97-AF65-F5344CB8AC3E}">
        <p14:creationId xmlns:p14="http://schemas.microsoft.com/office/powerpoint/2010/main" val="3909844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E822CD65-6244-4AD8-9E77-BC832AE8208F}"/>
</file>

<file path=docProps/app.xml><?xml version="1.0" encoding="utf-8"?>
<Properties xmlns="http://schemas.openxmlformats.org/officeDocument/2006/extended-properties" xmlns:vt="http://schemas.openxmlformats.org/officeDocument/2006/docPropsVTypes">
  <TotalTime>50</TotalTime>
  <Words>718</Words>
  <Application>Microsoft Office PowerPoint</Application>
  <PresentationFormat>Widescreen</PresentationFormat>
  <Paragraphs>50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Nurse Bytes: Lead the Way: Mentoring &amp; Precepting with Purpose</vt:lpstr>
      <vt:lpstr>Overview, Target Audience, and Learning Objectives: Nurse Necessities: Onboarding New Nurses: Covering all the Bases </vt:lpstr>
      <vt:lpstr>Overview, Target Audience, and Learning Objectives: Nurse Bytes: Next-Level Nursing: Cultivating Advanced Skills in Home Infusion Nurses </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