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5" r:id="rId7"/>
    <p:sldId id="259" r:id="rId8"/>
    <p:sldId id="266" r:id="rId9"/>
    <p:sldId id="267" r:id="rId10"/>
    <p:sldId id="261" r:id="rId11"/>
    <p:sldId id="26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770442-2BF4-4490-879C-6F9DCDFFE895}" v="11" dt="2026-07-30T14:53:12.5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82" d="100"/>
          <a:sy n="82" d="100"/>
        </p:scale>
        <p:origin x="89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Lyons" userId="ff58536e-2db9-4ac8-a964-43e31d416291" providerId="ADAL" clId="{24787826-D830-469E-BBA2-46817BFDAAE6}"/>
    <pc:docChg chg="modSld">
      <pc:chgData name="Jennifer Lyons" userId="ff58536e-2db9-4ac8-a964-43e31d416291" providerId="ADAL" clId="{24787826-D830-469E-BBA2-46817BFDAAE6}" dt="2026-07-30T14:53:16.650" v="26" actId="255"/>
      <pc:docMkLst>
        <pc:docMk/>
      </pc:docMkLst>
      <pc:sldChg chg="modSp mod">
        <pc:chgData name="Jennifer Lyons" userId="ff58536e-2db9-4ac8-a964-43e31d416291" providerId="ADAL" clId="{24787826-D830-469E-BBA2-46817BFDAAE6}" dt="2026-07-30T14:52:20.805" v="10" actId="255"/>
        <pc:sldMkLst>
          <pc:docMk/>
          <pc:sldMk cId="2201271684" sldId="259"/>
        </pc:sldMkLst>
        <pc:spChg chg="mod">
          <ac:chgData name="Jennifer Lyons" userId="ff58536e-2db9-4ac8-a964-43e31d416291" providerId="ADAL" clId="{24787826-D830-469E-BBA2-46817BFDAAE6}" dt="2026-07-30T14:52:20.805" v="10" actId="255"/>
          <ac:spMkLst>
            <pc:docMk/>
            <pc:sldMk cId="2201271684" sldId="259"/>
            <ac:spMk id="3" creationId="{115A6905-D76D-1C99-4A43-B3288F50EE28}"/>
          </ac:spMkLst>
        </pc:spChg>
      </pc:sldChg>
      <pc:sldChg chg="modSp mod">
        <pc:chgData name="Jennifer Lyons" userId="ff58536e-2db9-4ac8-a964-43e31d416291" providerId="ADAL" clId="{24787826-D830-469E-BBA2-46817BFDAAE6}" dt="2026-07-30T14:52:51.145" v="18" actId="255"/>
        <pc:sldMkLst>
          <pc:docMk/>
          <pc:sldMk cId="2860978629" sldId="266"/>
        </pc:sldMkLst>
        <pc:spChg chg="mod">
          <ac:chgData name="Jennifer Lyons" userId="ff58536e-2db9-4ac8-a964-43e31d416291" providerId="ADAL" clId="{24787826-D830-469E-BBA2-46817BFDAAE6}" dt="2026-07-30T14:52:51.145" v="18" actId="255"/>
          <ac:spMkLst>
            <pc:docMk/>
            <pc:sldMk cId="2860978629" sldId="266"/>
            <ac:spMk id="3" creationId="{4E7FB499-86B6-2AA3-8086-2B1E5E8815B2}"/>
          </ac:spMkLst>
        </pc:spChg>
      </pc:sldChg>
      <pc:sldChg chg="modSp mod">
        <pc:chgData name="Jennifer Lyons" userId="ff58536e-2db9-4ac8-a964-43e31d416291" providerId="ADAL" clId="{24787826-D830-469E-BBA2-46817BFDAAE6}" dt="2026-07-30T14:53:16.650" v="26" actId="255"/>
        <pc:sldMkLst>
          <pc:docMk/>
          <pc:sldMk cId="579269034" sldId="267"/>
        </pc:sldMkLst>
        <pc:spChg chg="mod">
          <ac:chgData name="Jennifer Lyons" userId="ff58536e-2db9-4ac8-a964-43e31d416291" providerId="ADAL" clId="{24787826-D830-469E-BBA2-46817BFDAAE6}" dt="2026-07-30T14:53:16.650" v="26" actId="255"/>
          <ac:spMkLst>
            <pc:docMk/>
            <pc:sldMk cId="579269034" sldId="267"/>
            <ac:spMk id="3" creationId="{051BD647-06C7-4C4A-4AF2-3732ECDD270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1DB9-E0A0-9D80-3572-ED1D529535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1BC99-68E1-2FAB-A403-0961DCCFC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CE3F5-E234-48E5-EF32-31D97FE5FFB4}"/>
              </a:ext>
            </a:extLst>
          </p:cNvPr>
          <p:cNvSpPr>
            <a:spLocks noGrp="1"/>
          </p:cNvSpPr>
          <p:nvPr>
            <p:ph type="dt" sz="half" idx="10"/>
          </p:nvPr>
        </p:nvSpPr>
        <p:spPr/>
        <p:txBody>
          <a:bodyPr/>
          <a:lstStyle/>
          <a:p>
            <a:fld id="{4A44FA6C-8188-4FB3-8197-326099E9A555}" type="datetimeFigureOut">
              <a:rPr lang="en-US" smtClean="0"/>
              <a:t>7/30/2026</a:t>
            </a:fld>
            <a:endParaRPr lang="en-US"/>
          </a:p>
        </p:txBody>
      </p:sp>
      <p:sp>
        <p:nvSpPr>
          <p:cNvPr id="5" name="Footer Placeholder 4">
            <a:extLst>
              <a:ext uri="{FF2B5EF4-FFF2-40B4-BE49-F238E27FC236}">
                <a16:creationId xmlns:a16="http://schemas.microsoft.com/office/drawing/2014/main" id="{F052E1A3-0CC4-34E0-C0BC-6C70F12CB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58FA-FEA3-CAA4-F0A5-8453C4D63BF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45969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CDDE-70A9-5018-9B60-A7678935D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CF7AD-EEA5-26B7-6426-744A08919C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7E5B9-59B5-610B-1785-C58F07C22182}"/>
              </a:ext>
            </a:extLst>
          </p:cNvPr>
          <p:cNvSpPr>
            <a:spLocks noGrp="1"/>
          </p:cNvSpPr>
          <p:nvPr>
            <p:ph type="dt" sz="half" idx="10"/>
          </p:nvPr>
        </p:nvSpPr>
        <p:spPr/>
        <p:txBody>
          <a:bodyPr/>
          <a:lstStyle/>
          <a:p>
            <a:fld id="{4A44FA6C-8188-4FB3-8197-326099E9A555}" type="datetimeFigureOut">
              <a:rPr lang="en-US" smtClean="0"/>
              <a:t>7/30/2026</a:t>
            </a:fld>
            <a:endParaRPr lang="en-US"/>
          </a:p>
        </p:txBody>
      </p:sp>
      <p:sp>
        <p:nvSpPr>
          <p:cNvPr id="5" name="Footer Placeholder 4">
            <a:extLst>
              <a:ext uri="{FF2B5EF4-FFF2-40B4-BE49-F238E27FC236}">
                <a16:creationId xmlns:a16="http://schemas.microsoft.com/office/drawing/2014/main" id="{BB94CC51-9F2C-2AD3-DD15-4B9B3F418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A83B2-71AB-1DE3-97E1-2EDE2CDCAD1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52125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A16E-6942-88A4-22D4-A560AD5B04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0EA65-047A-E542-C2B4-57743DF5C9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C73628-EFD6-E9A9-7384-E36E04956EF3}"/>
              </a:ext>
            </a:extLst>
          </p:cNvPr>
          <p:cNvSpPr>
            <a:spLocks noGrp="1"/>
          </p:cNvSpPr>
          <p:nvPr>
            <p:ph type="dt" sz="half" idx="10"/>
          </p:nvPr>
        </p:nvSpPr>
        <p:spPr/>
        <p:txBody>
          <a:bodyPr/>
          <a:lstStyle/>
          <a:p>
            <a:fld id="{4A44FA6C-8188-4FB3-8197-326099E9A555}" type="datetimeFigureOut">
              <a:rPr lang="en-US" smtClean="0"/>
              <a:t>7/30/2026</a:t>
            </a:fld>
            <a:endParaRPr lang="en-US"/>
          </a:p>
        </p:txBody>
      </p:sp>
      <p:sp>
        <p:nvSpPr>
          <p:cNvPr id="5" name="Footer Placeholder 4">
            <a:extLst>
              <a:ext uri="{FF2B5EF4-FFF2-40B4-BE49-F238E27FC236}">
                <a16:creationId xmlns:a16="http://schemas.microsoft.com/office/drawing/2014/main" id="{6D58C494-CC7B-8098-3034-CA84EFF9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B584D-6345-D2FE-D484-31AEAAE8CB5F}"/>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93893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3B51-7849-0691-6C71-E842661049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98573-E0E3-1216-C7A1-AA390AD76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6A6C0A-F300-90CC-0CFD-A87B2BAA94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6AE37E-A8B2-F601-92A3-4FB906DF28BF}"/>
              </a:ext>
            </a:extLst>
          </p:cNvPr>
          <p:cNvSpPr>
            <a:spLocks noGrp="1"/>
          </p:cNvSpPr>
          <p:nvPr>
            <p:ph type="dt" sz="half" idx="10"/>
          </p:nvPr>
        </p:nvSpPr>
        <p:spPr/>
        <p:txBody>
          <a:bodyPr/>
          <a:lstStyle/>
          <a:p>
            <a:fld id="{4A44FA6C-8188-4FB3-8197-326099E9A555}" type="datetimeFigureOut">
              <a:rPr lang="en-US" smtClean="0"/>
              <a:t>7/30/2026</a:t>
            </a:fld>
            <a:endParaRPr lang="en-US"/>
          </a:p>
        </p:txBody>
      </p:sp>
      <p:sp>
        <p:nvSpPr>
          <p:cNvPr id="6" name="Footer Placeholder 5">
            <a:extLst>
              <a:ext uri="{FF2B5EF4-FFF2-40B4-BE49-F238E27FC236}">
                <a16:creationId xmlns:a16="http://schemas.microsoft.com/office/drawing/2014/main" id="{4F45499B-FAAA-37F4-2AD8-8EE96D539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2C3DF-3580-0251-F51E-CFC691A93FE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85153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B314-3E92-120E-C9FE-9B6D357C1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1C662F-B1F1-2D82-3017-5018AC6BF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DE5002-5EF2-DAED-056D-AD9BA3A944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1E17D-DA6B-4EFE-4FF3-D10884202F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A69DD-095F-D9FD-E4C9-9EA0630B7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25001-3BB5-1781-3E37-EBE8D27CCB25}"/>
              </a:ext>
            </a:extLst>
          </p:cNvPr>
          <p:cNvSpPr>
            <a:spLocks noGrp="1"/>
          </p:cNvSpPr>
          <p:nvPr>
            <p:ph type="dt" sz="half" idx="10"/>
          </p:nvPr>
        </p:nvSpPr>
        <p:spPr/>
        <p:txBody>
          <a:bodyPr/>
          <a:lstStyle/>
          <a:p>
            <a:fld id="{4A44FA6C-8188-4FB3-8197-326099E9A555}" type="datetimeFigureOut">
              <a:rPr lang="en-US" smtClean="0"/>
              <a:t>7/30/2026</a:t>
            </a:fld>
            <a:endParaRPr lang="en-US"/>
          </a:p>
        </p:txBody>
      </p:sp>
      <p:sp>
        <p:nvSpPr>
          <p:cNvPr id="8" name="Footer Placeholder 7">
            <a:extLst>
              <a:ext uri="{FF2B5EF4-FFF2-40B4-BE49-F238E27FC236}">
                <a16:creationId xmlns:a16="http://schemas.microsoft.com/office/drawing/2014/main" id="{DB9EBECD-95D5-077E-83E7-9D2F405BF5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7C504D-5A66-8B90-522E-85644B15DBC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39886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36F3-0B2A-FE86-983F-B2B157A67C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C8AA1-A2F1-5C97-3EDF-70F37647338F}"/>
              </a:ext>
            </a:extLst>
          </p:cNvPr>
          <p:cNvSpPr>
            <a:spLocks noGrp="1"/>
          </p:cNvSpPr>
          <p:nvPr>
            <p:ph type="dt" sz="half" idx="10"/>
          </p:nvPr>
        </p:nvSpPr>
        <p:spPr/>
        <p:txBody>
          <a:bodyPr/>
          <a:lstStyle/>
          <a:p>
            <a:fld id="{4A44FA6C-8188-4FB3-8197-326099E9A555}" type="datetimeFigureOut">
              <a:rPr lang="en-US" smtClean="0"/>
              <a:t>7/30/2026</a:t>
            </a:fld>
            <a:endParaRPr lang="en-US"/>
          </a:p>
        </p:txBody>
      </p:sp>
      <p:sp>
        <p:nvSpPr>
          <p:cNvPr id="4" name="Footer Placeholder 3">
            <a:extLst>
              <a:ext uri="{FF2B5EF4-FFF2-40B4-BE49-F238E27FC236}">
                <a16:creationId xmlns:a16="http://schemas.microsoft.com/office/drawing/2014/main" id="{E2F3DD09-EA0E-4EFB-2F5F-BCC02FCDB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5A2FD-6163-492D-4135-588E73D7641E}"/>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60081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90AD7-6F75-4DB8-6601-7974E03E10F2}"/>
              </a:ext>
            </a:extLst>
          </p:cNvPr>
          <p:cNvSpPr>
            <a:spLocks noGrp="1"/>
          </p:cNvSpPr>
          <p:nvPr>
            <p:ph type="dt" sz="half" idx="10"/>
          </p:nvPr>
        </p:nvSpPr>
        <p:spPr/>
        <p:txBody>
          <a:bodyPr/>
          <a:lstStyle/>
          <a:p>
            <a:fld id="{4A44FA6C-8188-4FB3-8197-326099E9A555}" type="datetimeFigureOut">
              <a:rPr lang="en-US" smtClean="0"/>
              <a:t>7/30/2026</a:t>
            </a:fld>
            <a:endParaRPr lang="en-US"/>
          </a:p>
        </p:txBody>
      </p:sp>
      <p:sp>
        <p:nvSpPr>
          <p:cNvPr id="3" name="Footer Placeholder 2">
            <a:extLst>
              <a:ext uri="{FF2B5EF4-FFF2-40B4-BE49-F238E27FC236}">
                <a16:creationId xmlns:a16="http://schemas.microsoft.com/office/drawing/2014/main" id="{44EC36BA-4E18-8EA8-371C-66BED7C4E2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E177DD-8485-9FB8-A207-3DB93B4170B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74481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6F90-6459-61DE-68E5-9A2891DAC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9B3968-88EE-5615-112D-CF4E71B02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E364EC-B4C3-F73C-0883-EFB421F66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1ACF6D-18F5-1D83-96CA-72EE72213621}"/>
              </a:ext>
            </a:extLst>
          </p:cNvPr>
          <p:cNvSpPr>
            <a:spLocks noGrp="1"/>
          </p:cNvSpPr>
          <p:nvPr>
            <p:ph type="dt" sz="half" idx="10"/>
          </p:nvPr>
        </p:nvSpPr>
        <p:spPr/>
        <p:txBody>
          <a:bodyPr/>
          <a:lstStyle/>
          <a:p>
            <a:fld id="{4A44FA6C-8188-4FB3-8197-326099E9A555}" type="datetimeFigureOut">
              <a:rPr lang="en-US" smtClean="0"/>
              <a:t>7/30/2026</a:t>
            </a:fld>
            <a:endParaRPr lang="en-US"/>
          </a:p>
        </p:txBody>
      </p:sp>
      <p:sp>
        <p:nvSpPr>
          <p:cNvPr id="6" name="Footer Placeholder 5">
            <a:extLst>
              <a:ext uri="{FF2B5EF4-FFF2-40B4-BE49-F238E27FC236}">
                <a16:creationId xmlns:a16="http://schemas.microsoft.com/office/drawing/2014/main" id="{85A89F76-5159-E896-69FB-3299D1181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EC807-8CD5-DA5B-F35D-49B1327FC60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16562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08F1-B63B-31D0-10D2-3B98B88091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E53AB9-D812-3AA4-15F4-129D4535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3C1FB0-153A-D58C-1271-2F88E19E9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E7328-7B29-7FE2-38DD-D6C393A3B733}"/>
              </a:ext>
            </a:extLst>
          </p:cNvPr>
          <p:cNvSpPr>
            <a:spLocks noGrp="1"/>
          </p:cNvSpPr>
          <p:nvPr>
            <p:ph type="dt" sz="half" idx="10"/>
          </p:nvPr>
        </p:nvSpPr>
        <p:spPr/>
        <p:txBody>
          <a:bodyPr/>
          <a:lstStyle/>
          <a:p>
            <a:fld id="{4A44FA6C-8188-4FB3-8197-326099E9A555}" type="datetimeFigureOut">
              <a:rPr lang="en-US" smtClean="0"/>
              <a:t>7/30/2026</a:t>
            </a:fld>
            <a:endParaRPr lang="en-US"/>
          </a:p>
        </p:txBody>
      </p:sp>
      <p:sp>
        <p:nvSpPr>
          <p:cNvPr id="6" name="Footer Placeholder 5">
            <a:extLst>
              <a:ext uri="{FF2B5EF4-FFF2-40B4-BE49-F238E27FC236}">
                <a16:creationId xmlns:a16="http://schemas.microsoft.com/office/drawing/2014/main" id="{FE96A75E-D2A2-4F98-175F-908AFE20C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3FF0C-986A-DB5A-3681-E09A47EB4288}"/>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01933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29A2-8C56-35D6-336C-5017394AFD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E7CD61-0876-BEBC-CDFF-7CBFB2A45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344A7B-6078-262D-66CF-0892F1CA9EE4}"/>
              </a:ext>
            </a:extLst>
          </p:cNvPr>
          <p:cNvSpPr>
            <a:spLocks noGrp="1"/>
          </p:cNvSpPr>
          <p:nvPr>
            <p:ph type="dt" sz="half" idx="10"/>
          </p:nvPr>
        </p:nvSpPr>
        <p:spPr/>
        <p:txBody>
          <a:bodyPr/>
          <a:lstStyle/>
          <a:p>
            <a:fld id="{4A44FA6C-8188-4FB3-8197-326099E9A555}" type="datetimeFigureOut">
              <a:rPr lang="en-US" smtClean="0"/>
              <a:t>7/30/2026</a:t>
            </a:fld>
            <a:endParaRPr lang="en-US"/>
          </a:p>
        </p:txBody>
      </p:sp>
      <p:sp>
        <p:nvSpPr>
          <p:cNvPr id="5" name="Footer Placeholder 4">
            <a:extLst>
              <a:ext uri="{FF2B5EF4-FFF2-40B4-BE49-F238E27FC236}">
                <a16:creationId xmlns:a16="http://schemas.microsoft.com/office/drawing/2014/main" id="{17EEE792-DFFD-D770-086C-62028F6CB9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85945-16CC-011F-A093-8565CFB6534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32712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43DFB-C842-9914-2FC1-59C4C77D2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50F720-B469-520E-A129-E9BF7DAAFE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CA990-975D-EB86-3079-5EE466A17857}"/>
              </a:ext>
            </a:extLst>
          </p:cNvPr>
          <p:cNvSpPr>
            <a:spLocks noGrp="1"/>
          </p:cNvSpPr>
          <p:nvPr>
            <p:ph type="dt" sz="half" idx="10"/>
          </p:nvPr>
        </p:nvSpPr>
        <p:spPr/>
        <p:txBody>
          <a:bodyPr/>
          <a:lstStyle/>
          <a:p>
            <a:fld id="{4A44FA6C-8188-4FB3-8197-326099E9A555}" type="datetimeFigureOut">
              <a:rPr lang="en-US" smtClean="0"/>
              <a:t>7/30/2026</a:t>
            </a:fld>
            <a:endParaRPr lang="en-US"/>
          </a:p>
        </p:txBody>
      </p:sp>
      <p:sp>
        <p:nvSpPr>
          <p:cNvPr id="5" name="Footer Placeholder 4">
            <a:extLst>
              <a:ext uri="{FF2B5EF4-FFF2-40B4-BE49-F238E27FC236}">
                <a16:creationId xmlns:a16="http://schemas.microsoft.com/office/drawing/2014/main" id="{708208EC-4892-70E9-B1E2-B2168C8EB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3B4F4-5FED-1828-A961-35960A86476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08332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E85DD7-35BE-AE2C-7188-F6486C6971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F6D7DA-7081-1B0C-53C5-7D3884AA2B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25BBC-5CA9-B0DE-F5E2-D83CD9FA3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44FA6C-8188-4FB3-8197-326099E9A555}" type="datetimeFigureOut">
              <a:rPr lang="en-US" smtClean="0"/>
              <a:t>7/30/2026</a:t>
            </a:fld>
            <a:endParaRPr lang="en-US"/>
          </a:p>
        </p:txBody>
      </p:sp>
      <p:sp>
        <p:nvSpPr>
          <p:cNvPr id="5" name="Footer Placeholder 4">
            <a:extLst>
              <a:ext uri="{FF2B5EF4-FFF2-40B4-BE49-F238E27FC236}">
                <a16:creationId xmlns:a16="http://schemas.microsoft.com/office/drawing/2014/main" id="{80C3963C-D89F-20A6-1811-EEFB50B78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4DC6FD-8A6F-B211-2616-64C14A0AA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BCAD82-CAE7-407D-BA9C-36C3EF67234C}" type="slidenum">
              <a:rPr lang="en-US" smtClean="0"/>
              <a:t>‹#›</a:t>
            </a:fld>
            <a:endParaRPr lang="en-US"/>
          </a:p>
        </p:txBody>
      </p:sp>
    </p:spTree>
    <p:extLst>
      <p:ext uri="{BB962C8B-B14F-4D97-AF65-F5344CB8AC3E}">
        <p14:creationId xmlns:p14="http://schemas.microsoft.com/office/powerpoint/2010/main" val="10245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A719-8908-23C3-4F2E-801D9C53EAA6}"/>
              </a:ext>
            </a:extLst>
          </p:cNvPr>
          <p:cNvSpPr>
            <a:spLocks noGrp="1"/>
          </p:cNvSpPr>
          <p:nvPr>
            <p:ph type="ctrTitle"/>
          </p:nvPr>
        </p:nvSpPr>
        <p:spPr>
          <a:xfrm>
            <a:off x="1524000" y="2482813"/>
            <a:ext cx="9144000" cy="2387600"/>
          </a:xfrm>
        </p:spPr>
        <p:txBody>
          <a:bodyPr/>
          <a:lstStyle/>
          <a:p>
            <a:r>
              <a:rPr lang="en-US" dirty="0">
                <a:solidFill>
                  <a:schemeClr val="tx2">
                    <a:lumMod val="75000"/>
                    <a:lumOff val="25000"/>
                  </a:schemeClr>
                </a:solidFill>
              </a:rPr>
              <a:t>General CE Information</a:t>
            </a:r>
          </a:p>
        </p:txBody>
      </p:sp>
      <p:pic>
        <p:nvPicPr>
          <p:cNvPr id="5" name="Picture 4" descr="A blue and white logo&#10;&#10;Description automatically generated">
            <a:extLst>
              <a:ext uri="{FF2B5EF4-FFF2-40B4-BE49-F238E27FC236}">
                <a16:creationId xmlns:a16="http://schemas.microsoft.com/office/drawing/2014/main" id="{99673919-1629-28B3-CE40-81A0056F0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476" y="134112"/>
            <a:ext cx="4575048" cy="2395728"/>
          </a:xfrm>
          <a:prstGeom prst="rect">
            <a:avLst/>
          </a:prstGeom>
        </p:spPr>
      </p:pic>
    </p:spTree>
    <p:extLst>
      <p:ext uri="{BB962C8B-B14F-4D97-AF65-F5344CB8AC3E}">
        <p14:creationId xmlns:p14="http://schemas.microsoft.com/office/powerpoint/2010/main" val="338947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2A7C-E488-CAD4-A875-A7B7B49D6794}"/>
              </a:ext>
            </a:extLst>
          </p:cNvPr>
          <p:cNvSpPr>
            <a:spLocks noGrp="1"/>
          </p:cNvSpPr>
          <p:nvPr>
            <p:ph type="title"/>
          </p:nvPr>
        </p:nvSpPr>
        <p:spPr/>
        <p:txBody>
          <a:bodyPr/>
          <a:lstStyle/>
          <a:p>
            <a:r>
              <a:rPr lang="en-US" dirty="0">
                <a:solidFill>
                  <a:schemeClr val="tx2">
                    <a:lumMod val="75000"/>
                    <a:lumOff val="25000"/>
                  </a:schemeClr>
                </a:solidFill>
              </a:rPr>
              <a:t>Accreditation Statement</a:t>
            </a:r>
          </a:p>
        </p:txBody>
      </p:sp>
      <p:sp>
        <p:nvSpPr>
          <p:cNvPr id="3" name="Content Placeholder 2">
            <a:extLst>
              <a:ext uri="{FF2B5EF4-FFF2-40B4-BE49-F238E27FC236}">
                <a16:creationId xmlns:a16="http://schemas.microsoft.com/office/drawing/2014/main" id="{3764A2CC-21B6-A35B-C641-31C68B050D56}"/>
              </a:ext>
            </a:extLst>
          </p:cNvPr>
          <p:cNvSpPr>
            <a:spLocks noGrp="1"/>
          </p:cNvSpPr>
          <p:nvPr>
            <p:ph idx="1"/>
          </p:nvPr>
        </p:nvSpPr>
        <p:spPr/>
        <p:txBody>
          <a:bodyPr/>
          <a:lstStyle/>
          <a:p>
            <a:pPr marL="0" indent="0">
              <a:buNone/>
            </a:pPr>
            <a:endParaRPr lang="en-US" dirty="0"/>
          </a:p>
          <a:p>
            <a:pPr marL="0" indent="0">
              <a:buNone/>
            </a:pPr>
            <a:endParaRPr lang="en-US" dirty="0"/>
          </a:p>
          <a:p>
            <a:pPr marL="1828800" lvl="4" indent="0">
              <a:buNone/>
            </a:pPr>
            <a:r>
              <a:rPr lang="en-US" sz="2800" dirty="0"/>
              <a:t>In support of improving patient care, the National Home Infusion Association (NHIA) is jointly accredited by the Accreditation Council for Continuing Medical Education (ACCME), the Accreditation Council for Pharmacy Education (ACPE), and the American Nurses Credentialing Center (ANCC), to provide continuing education for the healthcare team.</a:t>
            </a:r>
          </a:p>
        </p:txBody>
      </p:sp>
      <p:pic>
        <p:nvPicPr>
          <p:cNvPr id="11" name="Picture 10" descr="A logo for a company&#10;&#10;Description automatically generated">
            <a:extLst>
              <a:ext uri="{FF2B5EF4-FFF2-40B4-BE49-F238E27FC236}">
                <a16:creationId xmlns:a16="http://schemas.microsoft.com/office/drawing/2014/main" id="{1BF5D0AB-97AD-0226-AAEE-B7B088C61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84717"/>
            <a:ext cx="1797663" cy="1235012"/>
          </a:xfrm>
          <a:prstGeom prst="rect">
            <a:avLst/>
          </a:prstGeom>
        </p:spPr>
      </p:pic>
    </p:spTree>
    <p:extLst>
      <p:ext uri="{BB962C8B-B14F-4D97-AF65-F5344CB8AC3E}">
        <p14:creationId xmlns:p14="http://schemas.microsoft.com/office/powerpoint/2010/main" val="24652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5E1-EBED-6BC7-4C23-45E6416F68AF}"/>
              </a:ext>
            </a:extLst>
          </p:cNvPr>
          <p:cNvSpPr>
            <a:spLocks noGrp="1"/>
          </p:cNvSpPr>
          <p:nvPr>
            <p:ph type="title"/>
          </p:nvPr>
        </p:nvSpPr>
        <p:spPr/>
        <p:txBody>
          <a:bodyPr>
            <a:normAutofit/>
          </a:bodyPr>
          <a:lstStyle/>
          <a:p>
            <a:r>
              <a:rPr lang="en-US" sz="3600" dirty="0">
                <a:solidFill>
                  <a:schemeClr val="tx2">
                    <a:lumMod val="75000"/>
                    <a:lumOff val="25000"/>
                  </a:schemeClr>
                </a:solidFill>
              </a:rPr>
              <a:t>Credit Designations</a:t>
            </a:r>
          </a:p>
        </p:txBody>
      </p:sp>
      <p:sp>
        <p:nvSpPr>
          <p:cNvPr id="3" name="Content Placeholder 2">
            <a:extLst>
              <a:ext uri="{FF2B5EF4-FFF2-40B4-BE49-F238E27FC236}">
                <a16:creationId xmlns:a16="http://schemas.microsoft.com/office/drawing/2014/main" id="{144E0E91-33BF-3AC5-D459-9173EAFC44B9}"/>
              </a:ext>
            </a:extLst>
          </p:cNvPr>
          <p:cNvSpPr>
            <a:spLocks noGrp="1"/>
          </p:cNvSpPr>
          <p:nvPr>
            <p:ph idx="1"/>
          </p:nvPr>
        </p:nvSpPr>
        <p:spPr/>
        <p:txBody>
          <a:bodyPr/>
          <a:lstStyle/>
          <a:p>
            <a:pPr marL="1371600" lvl="3" indent="0">
              <a:buNone/>
            </a:pPr>
            <a:r>
              <a:rPr lang="en-US" sz="2800" dirty="0">
                <a:solidFill>
                  <a:srgbClr val="000000"/>
                </a:solidFill>
                <a:effectLst/>
                <a:ea typeface="Times New Roman" panose="02020603050405020304" pitchFamily="18" charset="0"/>
                <a:cs typeface="Calibri Light" panose="020F0302020204030204" pitchFamily="34" charset="0"/>
              </a:rPr>
              <a:t>This activity was planned by and for the healthcare team, and learners will receive Interprofessional Continuing Education (IPCE) credit for learning and change.</a:t>
            </a:r>
            <a:endParaRPr lang="en-US" sz="2800" dirty="0">
              <a:effectLst/>
              <a:ea typeface="Calibri" panose="020F0502020204030204" pitchFamily="34" charset="0"/>
              <a:cs typeface="Times New Roman" panose="02020603050405020304" pitchFamily="18" charset="0"/>
            </a:endParaRPr>
          </a:p>
          <a:p>
            <a:pPr marL="0" indent="0">
              <a:buNone/>
            </a:pPr>
            <a:endParaRPr lang="en-US" dirty="0"/>
          </a:p>
        </p:txBody>
      </p:sp>
      <p:pic>
        <p:nvPicPr>
          <p:cNvPr id="5" name="Picture 4">
            <a:extLst>
              <a:ext uri="{FF2B5EF4-FFF2-40B4-BE49-F238E27FC236}">
                <a16:creationId xmlns:a16="http://schemas.microsoft.com/office/drawing/2014/main" id="{53EC6D15-8E53-8ADA-105F-A4EC8D38111A}"/>
              </a:ext>
            </a:extLst>
          </p:cNvPr>
          <p:cNvPicPr>
            <a:picLocks noChangeAspect="1"/>
          </p:cNvPicPr>
          <p:nvPr/>
        </p:nvPicPr>
        <p:blipFill>
          <a:blip r:embed="rId2"/>
          <a:stretch>
            <a:fillRect/>
          </a:stretch>
        </p:blipFill>
        <p:spPr>
          <a:xfrm>
            <a:off x="764981" y="1763267"/>
            <a:ext cx="1388715" cy="1019058"/>
          </a:xfrm>
          <a:prstGeom prst="rect">
            <a:avLst/>
          </a:prstGeom>
        </p:spPr>
      </p:pic>
      <p:pic>
        <p:nvPicPr>
          <p:cNvPr id="6" name="Picture 5">
            <a:extLst>
              <a:ext uri="{FF2B5EF4-FFF2-40B4-BE49-F238E27FC236}">
                <a16:creationId xmlns:a16="http://schemas.microsoft.com/office/drawing/2014/main" id="{AD142D94-1A00-9FEC-0EE7-719B9301273D}"/>
              </a:ext>
            </a:extLst>
          </p:cNvPr>
          <p:cNvPicPr>
            <a:picLocks noChangeAspect="1"/>
          </p:cNvPicPr>
          <p:nvPr/>
        </p:nvPicPr>
        <p:blipFill>
          <a:blip r:embed="rId3"/>
          <a:stretch>
            <a:fillRect/>
          </a:stretch>
        </p:blipFill>
        <p:spPr>
          <a:xfrm>
            <a:off x="929279" y="4569157"/>
            <a:ext cx="2125661" cy="1408677"/>
          </a:xfrm>
          <a:prstGeom prst="rect">
            <a:avLst/>
          </a:prstGeom>
        </p:spPr>
      </p:pic>
      <p:pic>
        <p:nvPicPr>
          <p:cNvPr id="8" name="Picture 7">
            <a:extLst>
              <a:ext uri="{FF2B5EF4-FFF2-40B4-BE49-F238E27FC236}">
                <a16:creationId xmlns:a16="http://schemas.microsoft.com/office/drawing/2014/main" id="{AAE99AB8-2F16-DA22-BB44-C429241F63A4}"/>
              </a:ext>
            </a:extLst>
          </p:cNvPr>
          <p:cNvPicPr>
            <a:picLocks noChangeAspect="1"/>
          </p:cNvPicPr>
          <p:nvPr/>
        </p:nvPicPr>
        <p:blipFill>
          <a:blip r:embed="rId4"/>
          <a:stretch>
            <a:fillRect/>
          </a:stretch>
        </p:blipFill>
        <p:spPr>
          <a:xfrm>
            <a:off x="8601540" y="4663996"/>
            <a:ext cx="2843339" cy="1218997"/>
          </a:xfrm>
          <a:prstGeom prst="rect">
            <a:avLst/>
          </a:prstGeom>
        </p:spPr>
      </p:pic>
      <p:graphicFrame>
        <p:nvGraphicFramePr>
          <p:cNvPr id="4" name="Table 3">
            <a:extLst>
              <a:ext uri="{FF2B5EF4-FFF2-40B4-BE49-F238E27FC236}">
                <a16:creationId xmlns:a16="http://schemas.microsoft.com/office/drawing/2014/main" id="{A845FC10-56A1-BA59-364E-133FA75E6BA9}"/>
              </a:ext>
            </a:extLst>
          </p:cNvPr>
          <p:cNvGraphicFramePr>
            <a:graphicFrameLocks noGrp="1"/>
          </p:cNvGraphicFramePr>
          <p:nvPr>
            <p:extLst>
              <p:ext uri="{D42A27DB-BD31-4B8C-83A1-F6EECF244321}">
                <p14:modId xmlns:p14="http://schemas.microsoft.com/office/powerpoint/2010/main" val="436550693"/>
              </p:ext>
            </p:extLst>
          </p:nvPr>
        </p:nvGraphicFramePr>
        <p:xfrm>
          <a:off x="2339709" y="3322687"/>
          <a:ext cx="7683500" cy="952500"/>
        </p:xfrm>
        <a:graphic>
          <a:graphicData uri="http://schemas.openxmlformats.org/drawingml/2006/table">
            <a:tbl>
              <a:tblPr>
                <a:tableStyleId>{5C22544A-7EE6-4342-B048-85BDC9FD1C3A}</a:tableStyleId>
              </a:tblPr>
              <a:tblGrid>
                <a:gridCol w="7036068">
                  <a:extLst>
                    <a:ext uri="{9D8B030D-6E8A-4147-A177-3AD203B41FA5}">
                      <a16:colId xmlns:a16="http://schemas.microsoft.com/office/drawing/2014/main" val="3264272113"/>
                    </a:ext>
                  </a:extLst>
                </a:gridCol>
                <a:gridCol w="647432">
                  <a:extLst>
                    <a:ext uri="{9D8B030D-6E8A-4147-A177-3AD203B41FA5}">
                      <a16:colId xmlns:a16="http://schemas.microsoft.com/office/drawing/2014/main" val="3323055615"/>
                    </a:ext>
                  </a:extLst>
                </a:gridCol>
              </a:tblGrid>
              <a:tr h="238125">
                <a:tc>
                  <a:txBody>
                    <a:bodyPr/>
                    <a:lstStyle/>
                    <a:p>
                      <a:pPr algn="l" fontAlgn="b">
                        <a:buNone/>
                      </a:pPr>
                      <a:r>
                        <a:rPr lang="en-US" sz="1400" b="1" u="none" strike="noStrike" dirty="0">
                          <a:effectLst/>
                        </a:rPr>
                        <a:t>Webinar Title</a:t>
                      </a:r>
                      <a:endParaRPr lang="en-US" sz="1400" b="1" i="0" u="none" strike="noStrike" dirty="0">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b="1" u="none" strike="noStrike" dirty="0">
                          <a:effectLst/>
                        </a:rPr>
                        <a:t>CE </a:t>
                      </a:r>
                      <a:r>
                        <a:rPr lang="en-US" sz="1400" b="1" u="none" strike="noStrike" dirty="0" err="1">
                          <a:effectLst/>
                        </a:rPr>
                        <a:t>Hrs</a:t>
                      </a:r>
                      <a:endParaRPr lang="en-US" sz="1400" b="1"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3436175226"/>
                  </a:ext>
                </a:extLst>
              </a:tr>
              <a:tr h="238125">
                <a:tc>
                  <a:txBody>
                    <a:bodyPr/>
                    <a:lstStyle/>
                    <a:p>
                      <a:pPr algn="l" fontAlgn="b">
                        <a:buNone/>
                      </a:pPr>
                      <a:r>
                        <a:rPr lang="en-US" sz="1400" u="none" strike="noStrike">
                          <a:effectLst/>
                        </a:rPr>
                        <a:t>Operation Ignite: Understanding Benefit Structures and Coverage Foundations</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0.25</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4237123486"/>
                  </a:ext>
                </a:extLst>
              </a:tr>
              <a:tr h="238125">
                <a:tc>
                  <a:txBody>
                    <a:bodyPr/>
                    <a:lstStyle/>
                    <a:p>
                      <a:pPr algn="l" fontAlgn="b">
                        <a:buNone/>
                      </a:pPr>
                      <a:r>
                        <a:rPr lang="en-US" sz="1400" u="none" strike="noStrike">
                          <a:effectLst/>
                        </a:rPr>
                        <a:t>Operations Elevation: Determining Whether to Bill Under the PBM or the Medical Benefit</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0.50</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3998382379"/>
                  </a:ext>
                </a:extLst>
              </a:tr>
              <a:tr h="238125">
                <a:tc>
                  <a:txBody>
                    <a:bodyPr/>
                    <a:lstStyle/>
                    <a:p>
                      <a:pPr algn="l" fontAlgn="b">
                        <a:buNone/>
                      </a:pPr>
                      <a:r>
                        <a:rPr lang="en-US" sz="1400" u="none" strike="noStrike">
                          <a:effectLst/>
                        </a:rPr>
                        <a:t>Operation Ignite: Use of Metrics to Identify and Resolve Revenue Barriers</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dirty="0">
                          <a:effectLst/>
                        </a:rPr>
                        <a:t>0.25</a:t>
                      </a:r>
                      <a:endParaRPr lang="en-US" sz="1400" b="0"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2607917564"/>
                  </a:ext>
                </a:extLst>
              </a:tr>
            </a:tbl>
          </a:graphicData>
        </a:graphic>
      </p:graphicFrame>
      <p:pic>
        <p:nvPicPr>
          <p:cNvPr id="7" name="Picture 6">
            <a:extLst>
              <a:ext uri="{FF2B5EF4-FFF2-40B4-BE49-F238E27FC236}">
                <a16:creationId xmlns:a16="http://schemas.microsoft.com/office/drawing/2014/main" id="{CBDE59F1-EB61-E266-F867-7D299F04BD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11158" y="4717105"/>
            <a:ext cx="2893211" cy="1260729"/>
          </a:xfrm>
          <a:prstGeom prst="rect">
            <a:avLst/>
          </a:prstGeom>
        </p:spPr>
      </p:pic>
    </p:spTree>
    <p:extLst>
      <p:ext uri="{BB962C8B-B14F-4D97-AF65-F5344CB8AC3E}">
        <p14:creationId xmlns:p14="http://schemas.microsoft.com/office/powerpoint/2010/main" val="3565125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EDB-1B8A-44F2-160D-AE0C7D4CE60C}"/>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Operation Ignite: Understanding Benefit Structures and Coverage Foundations</a:t>
            </a:r>
          </a:p>
        </p:txBody>
      </p:sp>
      <p:sp>
        <p:nvSpPr>
          <p:cNvPr id="3" name="Content Placeholder 2">
            <a:extLst>
              <a:ext uri="{FF2B5EF4-FFF2-40B4-BE49-F238E27FC236}">
                <a16:creationId xmlns:a16="http://schemas.microsoft.com/office/drawing/2014/main" id="{115A6905-D76D-1C99-4A43-B3288F50EE28}"/>
              </a:ext>
            </a:extLst>
          </p:cNvPr>
          <p:cNvSpPr>
            <a:spLocks noGrp="1"/>
          </p:cNvSpPr>
          <p:nvPr>
            <p:ph idx="1"/>
          </p:nvPr>
        </p:nvSpPr>
        <p:spPr>
          <a:xfrm>
            <a:off x="838200" y="1330859"/>
            <a:ext cx="10515600" cy="4846104"/>
          </a:xfrm>
        </p:spPr>
        <p:txBody>
          <a:bodyPr>
            <a:normAutofit/>
          </a:bodyPr>
          <a:lstStyle/>
          <a:p>
            <a:r>
              <a:rPr lang="en-US" sz="1800" b="1" u="sng" dirty="0"/>
              <a:t>PURPOSE</a:t>
            </a:r>
            <a:r>
              <a:rPr lang="en-US" sz="1800" dirty="0"/>
              <a:t>: Before diving into the core session, this focused discussion will clarify the critical distinctions between claim denials and rejections—two terms often used interchangeably but with very different operational and financial implications. Attendees will learn how to identify the root causes of each, understand their impact on reimbursement timelines, and apply best practices for timely and accurate resolution.</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Review the benefits of design and payer coverage structure.</a:t>
            </a:r>
          </a:p>
          <a:p>
            <a:pPr lvl="1"/>
            <a:r>
              <a:rPr lang="en-US" sz="1800" dirty="0"/>
              <a:t>Learn how to identify key differences between medical and pharmacy benefits.</a:t>
            </a:r>
          </a:p>
          <a:p>
            <a:pPr lvl="1"/>
            <a:r>
              <a:rPr lang="en-US" sz="1800" dirty="0"/>
              <a:t>Recognize indicators that influence billing pathways.</a:t>
            </a:r>
          </a:p>
          <a:p>
            <a:endParaRPr lang="en-US" dirty="0"/>
          </a:p>
        </p:txBody>
      </p:sp>
    </p:spTree>
    <p:extLst>
      <p:ext uri="{BB962C8B-B14F-4D97-AF65-F5344CB8AC3E}">
        <p14:creationId xmlns:p14="http://schemas.microsoft.com/office/powerpoint/2010/main" val="220127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5AC00-5B55-325A-6C7A-54C570E827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AA46AE-B09E-4C23-D9C5-75A7A2CF8D5B}"/>
              </a:ext>
            </a:extLst>
          </p:cNvPr>
          <p:cNvSpPr>
            <a:spLocks noGrp="1"/>
          </p:cNvSpPr>
          <p:nvPr>
            <p:ph type="title"/>
          </p:nvPr>
        </p:nvSpPr>
        <p:spPr>
          <a:xfrm>
            <a:off x="838200" y="365125"/>
            <a:ext cx="10515600" cy="1219231"/>
          </a:xfrm>
        </p:spPr>
        <p:txBody>
          <a:bodyPr>
            <a:normAutofit fontScale="90000"/>
          </a:bodyPr>
          <a:lstStyle/>
          <a:p>
            <a:r>
              <a:rPr lang="en-US" sz="3200" dirty="0">
                <a:solidFill>
                  <a:schemeClr val="tx2">
                    <a:lumMod val="75000"/>
                    <a:lumOff val="25000"/>
                  </a:schemeClr>
                </a:solidFill>
              </a:rPr>
              <a:t>Overview, Target Audience, and Learning Objectives: Operations Elevation: Determining Whether to Bill Under the PBM or the Medical Benefit</a:t>
            </a:r>
          </a:p>
        </p:txBody>
      </p:sp>
      <p:sp>
        <p:nvSpPr>
          <p:cNvPr id="3" name="Content Placeholder 2">
            <a:extLst>
              <a:ext uri="{FF2B5EF4-FFF2-40B4-BE49-F238E27FC236}">
                <a16:creationId xmlns:a16="http://schemas.microsoft.com/office/drawing/2014/main" id="{4E7FB499-86B6-2AA3-8086-2B1E5E8815B2}"/>
              </a:ext>
            </a:extLst>
          </p:cNvPr>
          <p:cNvSpPr>
            <a:spLocks noGrp="1"/>
          </p:cNvSpPr>
          <p:nvPr>
            <p:ph idx="1"/>
          </p:nvPr>
        </p:nvSpPr>
        <p:spPr>
          <a:xfrm>
            <a:off x="838200" y="1674891"/>
            <a:ext cx="10515600" cy="4502072"/>
          </a:xfrm>
        </p:spPr>
        <p:txBody>
          <a:bodyPr>
            <a:normAutofit/>
          </a:bodyPr>
          <a:lstStyle/>
          <a:p>
            <a:r>
              <a:rPr lang="en-US" sz="1800" b="1" u="sng" dirty="0"/>
              <a:t>PURPOSE</a:t>
            </a:r>
            <a:r>
              <a:rPr lang="en-US" sz="1800" dirty="0"/>
              <a:t>: Attendees will gain insight into the most common causes of payment delays in home and alternate site infusion operations. The session will explore where breakdowns most often occur—from authorization to claim submission to payer follow-up—and provide practical strategies to minimize these interruptions and improve overall revenue performance.</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600" dirty="0"/>
              <a:t>Master the decision-making process for determining whether to bill a patient’s therapy under the Pharmacy Benefit Manager (PBM) or the medical benefit.</a:t>
            </a:r>
          </a:p>
          <a:p>
            <a:pPr lvl="1"/>
            <a:r>
              <a:rPr lang="en-US" sz="1600" dirty="0"/>
              <a:t>Learn how to assess the therapy type, coverage criteria, and supporting documentation to establish the appropriate billing flow.</a:t>
            </a:r>
          </a:p>
          <a:p>
            <a:pPr lvl="1"/>
            <a:r>
              <a:rPr lang="en-US" sz="1600" dirty="0"/>
              <a:t>Learn how proper benefit determination impacts reimbursement, compliance and overall revenue cycle efficiency.</a:t>
            </a:r>
          </a:p>
          <a:p>
            <a:endParaRPr lang="en-US" dirty="0"/>
          </a:p>
        </p:txBody>
      </p:sp>
    </p:spTree>
    <p:extLst>
      <p:ext uri="{BB962C8B-B14F-4D97-AF65-F5344CB8AC3E}">
        <p14:creationId xmlns:p14="http://schemas.microsoft.com/office/powerpoint/2010/main" val="2860978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2E922-81CA-3743-724D-578602B839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0F94BF-DD02-F73C-BF0A-A245F42C031E}"/>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Operation Ignite: Use of Metrics to Identify and Resolve Revenue Barriers </a:t>
            </a:r>
          </a:p>
        </p:txBody>
      </p:sp>
      <p:sp>
        <p:nvSpPr>
          <p:cNvPr id="3" name="Content Placeholder 2">
            <a:extLst>
              <a:ext uri="{FF2B5EF4-FFF2-40B4-BE49-F238E27FC236}">
                <a16:creationId xmlns:a16="http://schemas.microsoft.com/office/drawing/2014/main" id="{051BD647-06C7-4C4A-4AF2-3732ECDD270E}"/>
              </a:ext>
            </a:extLst>
          </p:cNvPr>
          <p:cNvSpPr>
            <a:spLocks noGrp="1"/>
          </p:cNvSpPr>
          <p:nvPr>
            <p:ph idx="1"/>
          </p:nvPr>
        </p:nvSpPr>
        <p:spPr>
          <a:xfrm>
            <a:off x="838200" y="1466661"/>
            <a:ext cx="10515600" cy="4710302"/>
          </a:xfrm>
        </p:spPr>
        <p:txBody>
          <a:bodyPr>
            <a:normAutofit/>
          </a:bodyPr>
          <a:lstStyle/>
          <a:p>
            <a:r>
              <a:rPr lang="en-US" sz="1800" b="1" u="sng" dirty="0"/>
              <a:t>PURPOSE</a:t>
            </a:r>
            <a:r>
              <a:rPr lang="en-US" sz="1800" dirty="0"/>
              <a:t>: This follow-up session will demonstrate how to leverage key operational and financial metrics to pinpoint revenue barriers and track performance improvements. Participants will explore how data-driven dashboards and trend analysis can reveal underlying issues in billing flow, payer response, and collections—helping teams transition from reactive troubleshooting to proactive revenue management.</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600" dirty="0"/>
              <a:t>Learn to apply benefit determination decisions to real-world billing scenarios.</a:t>
            </a:r>
          </a:p>
          <a:p>
            <a:pPr lvl="1"/>
            <a:r>
              <a:rPr lang="en-US" sz="1600" dirty="0"/>
              <a:t>Learn how to analyze payer responses, identify when reclassification or appeals may be warranted.</a:t>
            </a:r>
          </a:p>
          <a:p>
            <a:pPr lvl="1"/>
            <a:r>
              <a:rPr lang="en-US" sz="1600" dirty="0"/>
              <a:t>Learn to use process metrics to measure the financial and operational impact of benefit selection.</a:t>
            </a:r>
          </a:p>
          <a:p>
            <a:endParaRPr lang="en-US" dirty="0"/>
          </a:p>
        </p:txBody>
      </p:sp>
    </p:spTree>
    <p:extLst>
      <p:ext uri="{BB962C8B-B14F-4D97-AF65-F5344CB8AC3E}">
        <p14:creationId xmlns:p14="http://schemas.microsoft.com/office/powerpoint/2010/main" val="579269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40AE-E746-0DD5-4DE6-A135F46AB9A4}"/>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a:t>
            </a:r>
          </a:p>
        </p:txBody>
      </p:sp>
      <p:sp>
        <p:nvSpPr>
          <p:cNvPr id="3" name="Content Placeholder 2">
            <a:extLst>
              <a:ext uri="{FF2B5EF4-FFF2-40B4-BE49-F238E27FC236}">
                <a16:creationId xmlns:a16="http://schemas.microsoft.com/office/drawing/2014/main" id="{D6A4DAD1-6155-A3C9-334D-BC5BEF7D9DD7}"/>
              </a:ext>
            </a:extLst>
          </p:cNvPr>
          <p:cNvSpPr>
            <a:spLocks noGrp="1"/>
          </p:cNvSpPr>
          <p:nvPr>
            <p:ph idx="1"/>
          </p:nvPr>
        </p:nvSpPr>
        <p:spPr/>
        <p:txBody>
          <a:bodyPr/>
          <a:lstStyle/>
          <a:p>
            <a:pPr marL="0" indent="0">
              <a:lnSpc>
                <a:spcPct val="150000"/>
              </a:lnSpc>
              <a:buNone/>
            </a:pPr>
            <a:r>
              <a:rPr lang="en-US" dirty="0"/>
              <a:t>As an accredited provider of continuing education for the healthcare team, NHIA collects disclosure of financial relationships with all ineligible companies, which include manufacturers of drugs, medical equipment, and other products related to patient care. All relevant financial relationships have been mitigated prior to the start of this activity.</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9566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5A43-6551-A225-86DD-0BC664A3E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1ABAE-13F1-681D-B26C-7F716E7B0F6B}"/>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 (continued)</a:t>
            </a:r>
          </a:p>
        </p:txBody>
      </p:sp>
      <p:sp>
        <p:nvSpPr>
          <p:cNvPr id="3" name="Content Placeholder 2">
            <a:extLst>
              <a:ext uri="{FF2B5EF4-FFF2-40B4-BE49-F238E27FC236}">
                <a16:creationId xmlns:a16="http://schemas.microsoft.com/office/drawing/2014/main" id="{01FB0E46-00ED-B853-7FB2-B5A50AC65B05}"/>
              </a:ext>
            </a:extLst>
          </p:cNvPr>
          <p:cNvSpPr>
            <a:spLocks noGrp="1"/>
          </p:cNvSpPr>
          <p:nvPr>
            <p:ph idx="1"/>
          </p:nvPr>
        </p:nvSpPr>
        <p:spPr/>
        <p:txBody>
          <a:bodyPr>
            <a:normAutofit/>
          </a:bodyPr>
          <a:lstStyle/>
          <a:p>
            <a:pPr marL="0" indent="0">
              <a:buNone/>
            </a:pPr>
            <a:r>
              <a:rPr lang="en-US" sz="2800" dirty="0"/>
              <a:t>The following are the relevant financial relationships from planners, faculty, reviewers, or other persons that affect the content of this activity:</a:t>
            </a:r>
          </a:p>
          <a:p>
            <a:pPr marL="0" indent="0">
              <a:buNone/>
            </a:pPr>
            <a:endParaRPr lang="en-US" sz="2800" dirty="0"/>
          </a:p>
          <a:p>
            <a:r>
              <a:rPr lang="en-US" sz="2800" dirty="0"/>
              <a:t>All persons who affect the content of this webinar have reported no relevant financial relationships.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37008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e730253-d6d1-421d-925d-4b00e5bb31a5" xsi:nil="true"/>
    <lcf76f155ced4ddcb4097134ff3c332f xmlns="c0fdf5e8-01b1-44a5-bcec-5da022381f8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ED0095F04DE2444B1C956E945542AB9" ma:contentTypeVersion="18" ma:contentTypeDescription="Create a new document." ma:contentTypeScope="" ma:versionID="d3abfb435a26e09f06736a25618351ef">
  <xsd:schema xmlns:xsd="http://www.w3.org/2001/XMLSchema" xmlns:xs="http://www.w3.org/2001/XMLSchema" xmlns:p="http://schemas.microsoft.com/office/2006/metadata/properties" xmlns:ns2="c0fdf5e8-01b1-44a5-bcec-5da022381f8b" xmlns:ns3="3e730253-d6d1-421d-925d-4b00e5bb31a5" targetNamespace="http://schemas.microsoft.com/office/2006/metadata/properties" ma:root="true" ma:fieldsID="bd813b562ce9e23c4c521d1bb023b95e" ns2:_="" ns3:_="">
    <xsd:import namespace="c0fdf5e8-01b1-44a5-bcec-5da022381f8b"/>
    <xsd:import namespace="3e730253-d6d1-421d-925d-4b00e5bb31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df5e8-01b1-44a5-bcec-5da022381f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a3c7921-18b4-4818-be58-ef943e0fb7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730253-d6d1-421d-925d-4b00e5bb31a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102684-6508-4ba0-ad57-060835153793}" ma:internalName="TaxCatchAll" ma:showField="CatchAllData" ma:web="3e730253-d6d1-421d-925d-4b00e5bb31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20148E-D8D7-40C7-959D-4871A543A1D7}">
  <ds:schemaRefs>
    <ds:schemaRef ds:uri="http://schemas.microsoft.com/office/2006/metadata/properties"/>
    <ds:schemaRef ds:uri="http://schemas.microsoft.com/office/infopath/2007/PartnerControls"/>
    <ds:schemaRef ds:uri="3e730253-d6d1-421d-925d-4b00e5bb31a5"/>
    <ds:schemaRef ds:uri="c0fdf5e8-01b1-44a5-bcec-5da022381f8b"/>
  </ds:schemaRefs>
</ds:datastoreItem>
</file>

<file path=customXml/itemProps2.xml><?xml version="1.0" encoding="utf-8"?>
<ds:datastoreItem xmlns:ds="http://schemas.openxmlformats.org/officeDocument/2006/customXml" ds:itemID="{8A4B19DF-21EE-4AF6-A9BE-19F62F2A85CF}">
  <ds:schemaRefs>
    <ds:schemaRef ds:uri="http://schemas.microsoft.com/sharepoint/v3/contenttype/forms"/>
  </ds:schemaRefs>
</ds:datastoreItem>
</file>

<file path=customXml/itemProps3.xml><?xml version="1.0" encoding="utf-8"?>
<ds:datastoreItem xmlns:ds="http://schemas.openxmlformats.org/officeDocument/2006/customXml" ds:itemID="{5DFE5390-46B7-4C2E-A356-B816538D21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fdf5e8-01b1-44a5-bcec-5da022381f8b"/>
    <ds:schemaRef ds:uri="3e730253-d6d1-421d-925d-4b00e5bb3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60</TotalTime>
  <Words>741</Words>
  <Application>Microsoft Office PowerPoint</Application>
  <PresentationFormat>Widescreen</PresentationFormat>
  <Paragraphs>49</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Aptos</vt:lpstr>
      <vt:lpstr>Aptos Display</vt:lpstr>
      <vt:lpstr>Arial</vt:lpstr>
      <vt:lpstr>Calibri</vt:lpstr>
      <vt:lpstr>Times New Roman</vt:lpstr>
      <vt:lpstr>Office Theme</vt:lpstr>
      <vt:lpstr>General CE Information</vt:lpstr>
      <vt:lpstr>Accreditation Statement</vt:lpstr>
      <vt:lpstr>Credit Designations</vt:lpstr>
      <vt:lpstr>Overview, Target Audience, and Learning Objectives: Operation Ignite: Understanding Benefit Structures and Coverage Foundations</vt:lpstr>
      <vt:lpstr>Overview, Target Audience, and Learning Objectives: Operations Elevation: Determining Whether to Bill Under the PBM or the Medical Benefit</vt:lpstr>
      <vt:lpstr>Overview, Target Audience, and Learning Objectives: Operation Ignite: Use of Metrics to Identify and Resolve Revenue Barriers </vt:lpstr>
      <vt:lpstr>Disclosure of Relevant Financial Relationships</vt:lpstr>
      <vt:lpstr>Disclosure of Relevant Financial Relationships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Passin</dc:creator>
  <cp:lastModifiedBy>Jennifer Lyons</cp:lastModifiedBy>
  <cp:revision>5</cp:revision>
  <dcterms:created xsi:type="dcterms:W3CDTF">2024-11-13T20:54:23Z</dcterms:created>
  <dcterms:modified xsi:type="dcterms:W3CDTF">2026-07-30T14:53:21Z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0x0101006ED0095F04DE2444B1C956E945542AB9</vt:lpwstr>
  </property>
  <property fmtid="{D5CDD505-2E9C-101B-9397-08002B2CF9AE}" pid="3" name="MediaServiceImageTags">
    <vt:lpwstr/>
  </property>
</Properties>
</file>